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300" r:id="rId43"/>
    <p:sldId id="301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9" r:id="rId57"/>
    <p:sldId id="321" r:id="rId58"/>
    <p:sldId id="322" r:id="rId59"/>
    <p:sldId id="323" r:id="rId60"/>
    <p:sldId id="324" r:id="rId61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1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viewProps" Target="viewProps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61" Type="http://schemas.openxmlformats.org/officeDocument/2006/relationships/slide" Target="slides/slide60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theme" Target="theme/theme1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55850" y="282905"/>
            <a:ext cx="4432300" cy="39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7" Type="http://schemas.openxmlformats.org/officeDocument/2006/relationships/image" Target="../media/image1.png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2437" y="1556080"/>
            <a:ext cx="8352790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2437" y="2226944"/>
            <a:ext cx="8320405" cy="4049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5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7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8.png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9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10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12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13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14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15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16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17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18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19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22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24.pn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27.pn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5" Type="http://schemas.openxmlformats.org/officeDocument/2006/relationships/image" Target="../media/image29.jpeg" /><Relationship Id="rId4" Type="http://schemas.openxmlformats.org/officeDocument/2006/relationships/image" Target="NUL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 /><Relationship Id="rId13" Type="http://schemas.openxmlformats.org/officeDocument/2006/relationships/image" Target="../media/image42.jpeg" /><Relationship Id="rId3" Type="http://schemas.openxmlformats.org/officeDocument/2006/relationships/image" Target="../media/image32.jpeg" /><Relationship Id="rId7" Type="http://schemas.openxmlformats.org/officeDocument/2006/relationships/image" Target="../media/image36.jpeg" /><Relationship Id="rId12" Type="http://schemas.openxmlformats.org/officeDocument/2006/relationships/image" Target="../media/image41.jpeg" /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5.jpeg" /><Relationship Id="rId11" Type="http://schemas.openxmlformats.org/officeDocument/2006/relationships/image" Target="../media/image40.jpeg" /><Relationship Id="rId5" Type="http://schemas.openxmlformats.org/officeDocument/2006/relationships/image" Target="../media/image34.jpeg" /><Relationship Id="rId10" Type="http://schemas.openxmlformats.org/officeDocument/2006/relationships/image" Target="../media/image39.jpeg" /><Relationship Id="rId4" Type="http://schemas.openxmlformats.org/officeDocument/2006/relationships/image" Target="../media/image33.jpeg" /><Relationship Id="rId9" Type="http://schemas.openxmlformats.org/officeDocument/2006/relationships/image" Target="../media/image38.jpeg" /><Relationship Id="rId14" Type="http://schemas.openxmlformats.org/officeDocument/2006/relationships/image" Target="../media/image43.jpeg" 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 /><Relationship Id="rId3" Type="http://schemas.openxmlformats.org/officeDocument/2006/relationships/image" Target="../media/image6.png" /><Relationship Id="rId7" Type="http://schemas.openxmlformats.org/officeDocument/2006/relationships/image" Target="../media/image47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46.png" /><Relationship Id="rId5" Type="http://schemas.openxmlformats.org/officeDocument/2006/relationships/image" Target="../media/image45.png" /><Relationship Id="rId4" Type="http://schemas.openxmlformats.org/officeDocument/2006/relationships/image" Target="../media/image44.png" /><Relationship Id="rId9" Type="http://schemas.openxmlformats.org/officeDocument/2006/relationships/image" Target="../media/image49.png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50.png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51.png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52.png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5" Type="http://schemas.openxmlformats.org/officeDocument/2006/relationships/image" Target="../media/image55.png" /><Relationship Id="rId4" Type="http://schemas.openxmlformats.org/officeDocument/2006/relationships/image" Target="../media/image54.png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 /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NULL" /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8.png" 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59.png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59.png" 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60.png" 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61.png" 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62.png" /><Relationship Id="rId1" Type="http://schemas.openxmlformats.org/officeDocument/2006/relationships/slideLayout" Target="../slideLayouts/slideLayout5.xml" /><Relationship Id="rId5" Type="http://schemas.openxmlformats.org/officeDocument/2006/relationships/image" Target="../media/image61.png" /><Relationship Id="rId4" Type="http://schemas.openxmlformats.org/officeDocument/2006/relationships/image" Target="../media/image6.png" 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65.jpeg" /><Relationship Id="rId5" Type="http://schemas.openxmlformats.org/officeDocument/2006/relationships/image" Target="../media/image64.jpeg" /><Relationship Id="rId4" Type="http://schemas.openxmlformats.org/officeDocument/2006/relationships/image" Target="../media/image63.png" 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68.jpeg" /><Relationship Id="rId5" Type="http://schemas.openxmlformats.org/officeDocument/2006/relationships/image" Target="../media/image67.jpeg" /><Relationship Id="rId4" Type="http://schemas.openxmlformats.org/officeDocument/2006/relationships/image" Target="../media/image66.png" 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69.png" 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70.png" 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71.png" 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72.png" 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73.png" 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5.xml" /><Relationship Id="rId5" Type="http://schemas.openxmlformats.org/officeDocument/2006/relationships/image" Target="../media/image77.jpeg" /><Relationship Id="rId4" Type="http://schemas.openxmlformats.org/officeDocument/2006/relationships/image" Target="../media/image76.jpeg" 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78.png" 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79.png" 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79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3200" y="365759"/>
            <a:ext cx="3831336" cy="7863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3564" y="2132812"/>
            <a:ext cx="7559675" cy="3528695"/>
          </a:xfrm>
          <a:prstGeom prst="rect">
            <a:avLst/>
          </a:prstGeom>
          <a:ln w="38100">
            <a:solidFill>
              <a:srgbClr val="FFFFFF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383540" indent="-292735">
              <a:lnSpc>
                <a:spcPct val="100000"/>
              </a:lnSpc>
              <a:spcBef>
                <a:spcPts val="275"/>
              </a:spcBef>
              <a:buSzPct val="69642"/>
              <a:buFont typeface="Wingdings 2"/>
              <a:buChar char=""/>
              <a:tabLst>
                <a:tab pos="38417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Assessment delle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 Preferenze</a:t>
            </a:r>
            <a:endParaRPr sz="28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Font typeface="Wingdings 2"/>
              <a:buChar char=""/>
            </a:pPr>
            <a:endParaRPr sz="2900">
              <a:latin typeface="Times New Roman"/>
              <a:cs typeface="Times New Roman"/>
            </a:endParaRPr>
          </a:p>
          <a:p>
            <a:pPr marL="383540" indent="-292735">
              <a:lnSpc>
                <a:spcPct val="100000"/>
              </a:lnSpc>
              <a:buSzPct val="69642"/>
              <a:buFont typeface="Wingdings 2"/>
              <a:buChar char=""/>
              <a:tabLst>
                <a:tab pos="38417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Pairing</a:t>
            </a:r>
            <a:endParaRPr sz="28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Font typeface="Wingdings 2"/>
              <a:buChar char=""/>
            </a:pPr>
            <a:endParaRPr sz="2900">
              <a:latin typeface="Times New Roman"/>
              <a:cs typeface="Times New Roman"/>
            </a:endParaRPr>
          </a:p>
          <a:p>
            <a:pPr marL="383540" indent="-292735">
              <a:lnSpc>
                <a:spcPct val="100000"/>
              </a:lnSpc>
              <a:buSzPct val="69642"/>
              <a:buFont typeface="Wingdings 2"/>
              <a:buChar char=""/>
              <a:tabLst>
                <a:tab pos="384175" algn="l"/>
              </a:tabLst>
            </a:pP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Controllo</a:t>
            </a:r>
            <a:r>
              <a:rPr sz="28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educativo</a:t>
            </a:r>
            <a:endParaRPr sz="28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Wingdings 2"/>
              <a:buChar char=""/>
            </a:pPr>
            <a:endParaRPr sz="2900">
              <a:latin typeface="Times New Roman"/>
              <a:cs typeface="Times New Roman"/>
            </a:endParaRPr>
          </a:p>
          <a:p>
            <a:pPr marL="383540" indent="-292735">
              <a:lnSpc>
                <a:spcPct val="100000"/>
              </a:lnSpc>
              <a:buSzPct val="69642"/>
              <a:buFont typeface="Wingdings 2"/>
              <a:buChar char=""/>
              <a:tabLst>
                <a:tab pos="384175" algn="l"/>
              </a:tabLst>
            </a:pPr>
            <a:r>
              <a:rPr sz="2800" spc="-55" dirty="0">
                <a:solidFill>
                  <a:srgbClr val="FFFFFF"/>
                </a:solidFill>
                <a:latin typeface="Rockwell"/>
                <a:cs typeface="Rockwell"/>
              </a:rPr>
              <a:t>Token</a:t>
            </a:r>
            <a:r>
              <a:rPr sz="2800" spc="-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Economy</a:t>
            </a:r>
            <a:endParaRPr sz="2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4779"/>
            <a:ext cx="8817864" cy="2508504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6304"/>
            <a:ext cx="8815070" cy="2505710"/>
          </a:xfrm>
          <a:custGeom>
            <a:avLst/>
            <a:gdLst/>
            <a:ahLst/>
            <a:cxnLst/>
            <a:rect l="l" t="t" r="r" b="b"/>
            <a:pathLst>
              <a:path w="8815070" h="2505710">
                <a:moveTo>
                  <a:pt x="295821" y="0"/>
                </a:moveTo>
                <a:lnTo>
                  <a:pt x="8814816" y="0"/>
                </a:lnTo>
                <a:lnTo>
                  <a:pt x="8814816" y="2209673"/>
                </a:lnTo>
                <a:lnTo>
                  <a:pt x="8810943" y="2257642"/>
                </a:lnTo>
                <a:lnTo>
                  <a:pt x="8799733" y="2303150"/>
                </a:lnTo>
                <a:lnTo>
                  <a:pt x="8781794" y="2345587"/>
                </a:lnTo>
                <a:lnTo>
                  <a:pt x="8757737" y="2384343"/>
                </a:lnTo>
                <a:lnTo>
                  <a:pt x="8728170" y="2418810"/>
                </a:lnTo>
                <a:lnTo>
                  <a:pt x="8693703" y="2448377"/>
                </a:lnTo>
                <a:lnTo>
                  <a:pt x="8654947" y="2472434"/>
                </a:lnTo>
                <a:lnTo>
                  <a:pt x="8612510" y="2490373"/>
                </a:lnTo>
                <a:lnTo>
                  <a:pt x="8567002" y="2501583"/>
                </a:lnTo>
                <a:lnTo>
                  <a:pt x="8519033" y="2505456"/>
                </a:lnTo>
                <a:lnTo>
                  <a:pt x="0" y="2505456"/>
                </a:lnTo>
                <a:lnTo>
                  <a:pt x="0" y="295783"/>
                </a:lnTo>
                <a:lnTo>
                  <a:pt x="3871" y="247813"/>
                </a:lnTo>
                <a:lnTo>
                  <a:pt x="15081" y="202305"/>
                </a:lnTo>
                <a:lnTo>
                  <a:pt x="33019" y="159868"/>
                </a:lnTo>
                <a:lnTo>
                  <a:pt x="57077" y="121112"/>
                </a:lnTo>
                <a:lnTo>
                  <a:pt x="86645" y="86645"/>
                </a:lnTo>
                <a:lnTo>
                  <a:pt x="121115" y="57078"/>
                </a:lnTo>
                <a:lnTo>
                  <a:pt x="159876" y="33021"/>
                </a:lnTo>
                <a:lnTo>
                  <a:pt x="202320" y="15082"/>
                </a:lnTo>
                <a:lnTo>
                  <a:pt x="247838" y="3872"/>
                </a:lnTo>
                <a:lnTo>
                  <a:pt x="295821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00200" y="1604772"/>
            <a:ext cx="7420356" cy="10012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44753" y="1939543"/>
            <a:ext cx="7922259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800" spc="15" dirty="0">
                <a:solidFill>
                  <a:srgbClr val="FFFFFF"/>
                </a:solidFill>
                <a:latin typeface="Rockwell"/>
                <a:cs typeface="Rockwell"/>
              </a:rPr>
              <a:t>riferisce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ad una varietà di </a:t>
            </a:r>
            <a:r>
              <a:rPr sz="2800" spc="-35" dirty="0">
                <a:solidFill>
                  <a:srgbClr val="FFFFFF"/>
                </a:solidFill>
                <a:latin typeface="Rockwell"/>
                <a:cs typeface="Rockwell"/>
              </a:rPr>
              <a:t>procedure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utilizzate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per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determinare:</a:t>
            </a:r>
            <a:endParaRPr sz="2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368300" indent="-356235">
              <a:lnSpc>
                <a:spcPct val="100000"/>
              </a:lnSpc>
              <a:buSzPct val="96428"/>
              <a:buFont typeface="MS Gothic"/>
              <a:buChar char="✓"/>
              <a:tabLst>
                <a:tab pos="36893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Lo stimolo che la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persona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preferisce</a:t>
            </a:r>
            <a:endParaRPr sz="2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MS Gothic"/>
              <a:buChar char="✓"/>
            </a:pPr>
            <a:endParaRPr sz="2900" dirty="0">
              <a:latin typeface="Times New Roman"/>
              <a:cs typeface="Times New Roman"/>
            </a:endParaRPr>
          </a:p>
          <a:p>
            <a:pPr marL="368300" indent="-356235">
              <a:lnSpc>
                <a:spcPct val="100000"/>
              </a:lnSpc>
              <a:buSzPct val="96428"/>
              <a:buFont typeface="MS Gothic"/>
              <a:buChar char="✓"/>
              <a:tabLst>
                <a:tab pos="36893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spc="-40" dirty="0">
                <a:solidFill>
                  <a:srgbClr val="FFFFFF"/>
                </a:solidFill>
                <a:latin typeface="Rockwell"/>
                <a:cs typeface="Rockwell"/>
              </a:rPr>
              <a:t>valore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questa</a:t>
            </a:r>
            <a:r>
              <a:rPr sz="2800" spc="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preferenza</a:t>
            </a:r>
            <a:endParaRPr sz="2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Font typeface="MS Gothic"/>
              <a:buChar char="✓"/>
            </a:pPr>
            <a:endParaRPr sz="2900" dirty="0">
              <a:latin typeface="Times New Roman"/>
              <a:cs typeface="Times New Roman"/>
            </a:endParaRPr>
          </a:p>
          <a:p>
            <a:pPr marL="12700" marR="945515">
              <a:lnSpc>
                <a:spcPct val="100000"/>
              </a:lnSpc>
              <a:buSzPct val="96428"/>
              <a:buFont typeface="MS Gothic"/>
              <a:buChar char="✓"/>
              <a:tabLst>
                <a:tab pos="36893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Le condizioni sotto cui il </a:t>
            </a:r>
            <a:r>
              <a:rPr sz="2800" spc="-40" dirty="0">
                <a:solidFill>
                  <a:srgbClr val="FFFFFF"/>
                </a:solidFill>
                <a:latin typeface="Rockwell"/>
                <a:cs typeface="Rockwell"/>
              </a:rPr>
              <a:t>valore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questa 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preferenza</a:t>
            </a:r>
            <a:r>
              <a:rPr sz="2800" spc="-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cambia</a:t>
            </a:r>
            <a:endParaRPr sz="28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63239" y="0"/>
            <a:ext cx="6007608" cy="14036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665858"/>
            <a:ext cx="7835900" cy="4093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405765" algn="l"/>
                <a:tab pos="406400" algn="l"/>
              </a:tabLst>
            </a:pPr>
            <a:r>
              <a:rPr dirty="0"/>
              <a:t>	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E’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importante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identifiare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3200" spc="10" dirty="0">
                <a:solidFill>
                  <a:srgbClr val="FFFFFF"/>
                </a:solidFill>
                <a:latin typeface="Rockwell"/>
                <a:cs typeface="Rockwell"/>
              </a:rPr>
              <a:t>rinforzatori</a:t>
            </a:r>
            <a:r>
              <a:rPr sz="3200" spc="-2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in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modo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sistematico</a:t>
            </a:r>
            <a:endParaRPr sz="3200">
              <a:latin typeface="Rockwell"/>
              <a:cs typeface="Rockwell"/>
            </a:endParaRPr>
          </a:p>
          <a:p>
            <a:pPr marL="698500" marR="557530" lvl="1" indent="-228600" algn="just">
              <a:lnSpc>
                <a:spcPct val="100000"/>
              </a:lnSpc>
              <a:spcBef>
                <a:spcPts val="515"/>
              </a:spcBef>
              <a:buClr>
                <a:srgbClr val="AFCCAF"/>
              </a:buClr>
              <a:buSzPct val="90384"/>
              <a:buChar char="•"/>
              <a:tabLst>
                <a:tab pos="699135" algn="l"/>
              </a:tabLst>
            </a:pPr>
            <a:r>
              <a:rPr sz="2600" spc="15" dirty="0">
                <a:solidFill>
                  <a:srgbClr val="FFFFFF"/>
                </a:solidFill>
                <a:latin typeface="Rockwell"/>
                <a:cs typeface="Rockwell"/>
              </a:rPr>
              <a:t>Staff,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genitori, insegnanti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e i bambini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stessi  possono 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riportare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cosa </a:t>
            </a:r>
            <a:r>
              <a:rPr sz="2600" spc="-30" dirty="0">
                <a:solidFill>
                  <a:srgbClr val="FFFFFF"/>
                </a:solidFill>
                <a:latin typeface="Rockwell"/>
                <a:cs typeface="Rockwell"/>
              </a:rPr>
              <a:t>loro 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credono </a:t>
            </a:r>
            <a:r>
              <a:rPr sz="2600" spc="-30" dirty="0">
                <a:solidFill>
                  <a:srgbClr val="FFFFFF"/>
                </a:solidFill>
                <a:latin typeface="Rockwell"/>
                <a:cs typeface="Rockwell"/>
              </a:rPr>
              <a:t>essere  </a:t>
            </a:r>
            <a:r>
              <a:rPr sz="2600" spc="5" dirty="0">
                <a:solidFill>
                  <a:srgbClr val="FFFFFF"/>
                </a:solidFill>
                <a:latin typeface="Rockwell"/>
                <a:cs typeface="Rockwell"/>
              </a:rPr>
              <a:t>rinforzatori</a:t>
            </a:r>
            <a:endParaRPr sz="2600">
              <a:latin typeface="Rockwell"/>
              <a:cs typeface="Rockwell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AFCCAF"/>
              </a:buClr>
              <a:buFont typeface="Rockwell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Due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strategie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3200" spc="-35" dirty="0">
                <a:solidFill>
                  <a:srgbClr val="FFFFFF"/>
                </a:solidFill>
                <a:latin typeface="Rockwell"/>
                <a:cs typeface="Rockwell"/>
              </a:rPr>
              <a:t>usare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in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combinazione</a:t>
            </a:r>
            <a:endParaRPr sz="3200">
              <a:latin typeface="Rockwell"/>
              <a:cs typeface="Rockwell"/>
            </a:endParaRPr>
          </a:p>
          <a:p>
            <a:pPr marL="698500" lvl="1" indent="-229235">
              <a:lnSpc>
                <a:spcPct val="100000"/>
              </a:lnSpc>
              <a:spcBef>
                <a:spcPts val="515"/>
              </a:spcBef>
              <a:buClr>
                <a:srgbClr val="AFCCAF"/>
              </a:buClr>
              <a:buSzPct val="90384"/>
              <a:buChar char="•"/>
              <a:tabLst>
                <a:tab pos="699135" algn="l"/>
              </a:tabLst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Stimulus 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Preference</a:t>
            </a: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Assessments</a:t>
            </a:r>
            <a:endParaRPr sz="2600">
              <a:latin typeface="Rockwell"/>
              <a:cs typeface="Rockwell"/>
            </a:endParaRPr>
          </a:p>
          <a:p>
            <a:pPr marL="698500" lvl="1" indent="-229235">
              <a:lnSpc>
                <a:spcPct val="100000"/>
              </a:lnSpc>
              <a:spcBef>
                <a:spcPts val="505"/>
              </a:spcBef>
              <a:buClr>
                <a:srgbClr val="AFCCAF"/>
              </a:buClr>
              <a:buSzPct val="90384"/>
              <a:buChar char="•"/>
              <a:tabLst>
                <a:tab pos="699135" algn="l"/>
              </a:tabLst>
            </a:pPr>
            <a:r>
              <a:rPr sz="2600" spc="-10" dirty="0">
                <a:solidFill>
                  <a:srgbClr val="FFFFFF"/>
                </a:solidFill>
                <a:latin typeface="Rockwell"/>
                <a:cs typeface="Rockwell"/>
              </a:rPr>
              <a:t>Reinforcer</a:t>
            </a:r>
            <a:r>
              <a:rPr sz="26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Assessments</a:t>
            </a:r>
            <a:endParaRPr sz="2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56632" y="452627"/>
            <a:ext cx="4073652" cy="9555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585664"/>
            <a:ext cx="8026400" cy="362267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304800" indent="-292735">
              <a:lnSpc>
                <a:spcPct val="100000"/>
              </a:lnSpc>
              <a:spcBef>
                <a:spcPts val="73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Le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preferenze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cambiano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nel</a:t>
            </a:r>
            <a:r>
              <a:rPr sz="32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tempo</a:t>
            </a:r>
            <a:endParaRPr sz="3200">
              <a:latin typeface="Rockwell"/>
              <a:cs typeface="Rockwell"/>
            </a:endParaRPr>
          </a:p>
          <a:p>
            <a:pPr marL="698500" lvl="1" indent="-229235">
              <a:lnSpc>
                <a:spcPct val="100000"/>
              </a:lnSpc>
              <a:spcBef>
                <a:spcPts val="515"/>
              </a:spcBef>
              <a:buClr>
                <a:srgbClr val="AFCCAF"/>
              </a:buClr>
              <a:buSzPct val="90384"/>
              <a:buChar char="•"/>
              <a:tabLst>
                <a:tab pos="699135" algn="l"/>
              </a:tabLst>
            </a:pPr>
            <a:r>
              <a:rPr sz="2600" spc="-55" dirty="0">
                <a:solidFill>
                  <a:srgbClr val="FFFFFF"/>
                </a:solidFill>
                <a:latin typeface="Rockwell"/>
                <a:cs typeface="Rockwell"/>
              </a:rPr>
              <a:t>Valutare</a:t>
            </a:r>
            <a:r>
              <a:rPr sz="26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600" spc="-15" dirty="0">
                <a:solidFill>
                  <a:srgbClr val="FFFFFF"/>
                </a:solidFill>
                <a:latin typeface="Rockwell"/>
                <a:cs typeface="Rockwell"/>
              </a:rPr>
              <a:t>frequentemente</a:t>
            </a:r>
            <a:endParaRPr sz="2600">
              <a:latin typeface="Rockwell"/>
              <a:cs typeface="Rockwell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304800" marR="5080" indent="-292735">
              <a:lnSpc>
                <a:spcPct val="100000"/>
              </a:lnSpc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Preference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assessments non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identifica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gli  </a:t>
            </a:r>
            <a:r>
              <a:rPr sz="3200" spc="15" dirty="0">
                <a:solidFill>
                  <a:srgbClr val="FFFFFF"/>
                </a:solidFill>
                <a:latin typeface="Rockwell"/>
                <a:cs typeface="Rockwell"/>
              </a:rPr>
              <a:t>effetti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rinforzanti</a:t>
            </a:r>
            <a:endParaRPr sz="3200">
              <a:latin typeface="Rockwell"/>
              <a:cs typeface="Rockwell"/>
            </a:endParaRPr>
          </a:p>
          <a:p>
            <a:pPr marL="698500" marR="99695" lvl="1" indent="-228600">
              <a:lnSpc>
                <a:spcPct val="100000"/>
              </a:lnSpc>
              <a:spcBef>
                <a:spcPts val="530"/>
              </a:spcBef>
              <a:buClr>
                <a:srgbClr val="AFCCAF"/>
              </a:buClr>
              <a:buSzPct val="89583"/>
              <a:buChar char="•"/>
              <a:tabLst>
                <a:tab pos="698500" algn="l"/>
                <a:tab pos="69913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Anche se un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bambino preferisce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palla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ad un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pupazzo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non vuol 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dire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400" spc="-40" dirty="0">
                <a:solidFill>
                  <a:srgbClr val="FFFFFF"/>
                </a:solidFill>
                <a:latin typeface="Rockwell"/>
                <a:cs typeface="Rockwell"/>
              </a:rPr>
              <a:t>lavorerà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guadagnare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palla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7536" y="931290"/>
            <a:ext cx="72097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u="heavy" spc="-5" dirty="0"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SELEZIONARE </a:t>
            </a:r>
            <a:r>
              <a:rPr sz="3200" b="1" u="heavy" dirty="0"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UN</a:t>
            </a:r>
            <a:r>
              <a:rPr sz="3200" b="1" u="heavy" spc="-85" dirty="0"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3200" b="1" u="heavy" spc="-15" dirty="0"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RINFORZATORE</a:t>
            </a:r>
            <a:endParaRPr sz="32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540" y="2763392"/>
            <a:ext cx="4517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- </a:t>
            </a:r>
            <a:r>
              <a:rPr sz="2400" b="1" spc="-5" dirty="0">
                <a:solidFill>
                  <a:srgbClr val="FFFFFF"/>
                </a:solidFill>
                <a:latin typeface="Rockwell"/>
                <a:cs typeface="Rockwell"/>
              </a:rPr>
              <a:t>Assessment </a:t>
            </a:r>
            <a:r>
              <a:rPr sz="2400" b="1" dirty="0">
                <a:solidFill>
                  <a:srgbClr val="FFFFFF"/>
                </a:solidFill>
                <a:latin typeface="Rockwell"/>
                <a:cs typeface="Rockwell"/>
              </a:rPr>
              <a:t>delle</a:t>
            </a:r>
            <a:r>
              <a:rPr sz="2400" b="1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Rockwell"/>
                <a:cs typeface="Rockwell"/>
              </a:rPr>
              <a:t>preferenze</a:t>
            </a:r>
            <a:endParaRPr sz="2400">
              <a:latin typeface="Rockwell"/>
              <a:cs typeface="Rockwel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5263388"/>
            <a:ext cx="43795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- </a:t>
            </a:r>
            <a:r>
              <a:rPr sz="2400" b="1" spc="-5" dirty="0">
                <a:solidFill>
                  <a:srgbClr val="FFFFFF"/>
                </a:solidFill>
                <a:latin typeface="Rockwell"/>
                <a:cs typeface="Rockwell"/>
              </a:rPr>
              <a:t>Assessment </a:t>
            </a:r>
            <a:r>
              <a:rPr sz="2400" b="1" dirty="0">
                <a:solidFill>
                  <a:srgbClr val="FFFFFF"/>
                </a:solidFill>
                <a:latin typeface="Rockwell"/>
                <a:cs typeface="Rockwell"/>
              </a:rPr>
              <a:t>del</a:t>
            </a:r>
            <a:r>
              <a:rPr sz="2400" b="1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Rockwell"/>
                <a:cs typeface="Rockwell"/>
              </a:rPr>
              <a:t>rinforzatore</a:t>
            </a:r>
            <a:endParaRPr sz="2400">
              <a:latin typeface="Rockwell"/>
              <a:cs typeface="Rockwel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23694" y="3645027"/>
            <a:ext cx="936625" cy="1296670"/>
          </a:xfrm>
          <a:custGeom>
            <a:avLst/>
            <a:gdLst/>
            <a:ahLst/>
            <a:cxnLst/>
            <a:rect l="l" t="t" r="r" b="b"/>
            <a:pathLst>
              <a:path w="936625" h="1296670">
                <a:moveTo>
                  <a:pt x="936117" y="828040"/>
                </a:moveTo>
                <a:lnTo>
                  <a:pt x="0" y="828040"/>
                </a:lnTo>
                <a:lnTo>
                  <a:pt x="468122" y="1296162"/>
                </a:lnTo>
                <a:lnTo>
                  <a:pt x="936117" y="828040"/>
                </a:lnTo>
                <a:close/>
              </a:path>
              <a:path w="936625" h="1296670">
                <a:moveTo>
                  <a:pt x="702056" y="0"/>
                </a:moveTo>
                <a:lnTo>
                  <a:pt x="234061" y="0"/>
                </a:lnTo>
                <a:lnTo>
                  <a:pt x="234061" y="828040"/>
                </a:lnTo>
                <a:lnTo>
                  <a:pt x="702056" y="828040"/>
                </a:lnTo>
                <a:lnTo>
                  <a:pt x="7020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23694" y="3645027"/>
            <a:ext cx="936625" cy="1296670"/>
          </a:xfrm>
          <a:custGeom>
            <a:avLst/>
            <a:gdLst/>
            <a:ahLst/>
            <a:cxnLst/>
            <a:rect l="l" t="t" r="r" b="b"/>
            <a:pathLst>
              <a:path w="936625" h="1296670">
                <a:moveTo>
                  <a:pt x="0" y="828040"/>
                </a:moveTo>
                <a:lnTo>
                  <a:pt x="234061" y="828040"/>
                </a:lnTo>
                <a:lnTo>
                  <a:pt x="234061" y="0"/>
                </a:lnTo>
                <a:lnTo>
                  <a:pt x="702056" y="0"/>
                </a:lnTo>
                <a:lnTo>
                  <a:pt x="702056" y="828040"/>
                </a:lnTo>
                <a:lnTo>
                  <a:pt x="936117" y="828040"/>
                </a:lnTo>
                <a:lnTo>
                  <a:pt x="468122" y="1296162"/>
                </a:lnTo>
                <a:lnTo>
                  <a:pt x="0" y="82804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05555" y="173736"/>
            <a:ext cx="4905756" cy="13030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2406" y="1607250"/>
            <a:ext cx="6772909" cy="438721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304800" indent="-292735">
              <a:lnSpc>
                <a:spcPct val="100000"/>
              </a:lnSpc>
              <a:spcBef>
                <a:spcPts val="41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Identifica</a:t>
            </a:r>
            <a:endParaRPr sz="3200">
              <a:latin typeface="Rockwell"/>
              <a:cs typeface="Rockwell"/>
            </a:endParaRPr>
          </a:p>
          <a:p>
            <a:pPr marL="697865" lvl="1" indent="-228600">
              <a:lnSpc>
                <a:spcPct val="100000"/>
              </a:lnSpc>
              <a:spcBef>
                <a:spcPts val="240"/>
              </a:spcBef>
              <a:buClr>
                <a:srgbClr val="AFCCAF"/>
              </a:buClr>
              <a:buSzPct val="89583"/>
              <a:buChar char="•"/>
              <a:tabLst>
                <a:tab pos="697865" algn="l"/>
                <a:tab pos="698500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Stimoli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una persona</a:t>
            </a:r>
            <a:r>
              <a:rPr sz="2400" spc="-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preferisce</a:t>
            </a:r>
            <a:endParaRPr sz="2400">
              <a:latin typeface="Rockwell"/>
              <a:cs typeface="Rockwell"/>
            </a:endParaRPr>
          </a:p>
          <a:p>
            <a:pPr marL="697865" lvl="1" indent="-228600">
              <a:lnSpc>
                <a:spcPct val="100000"/>
              </a:lnSpc>
              <a:spcBef>
                <a:spcPts val="215"/>
              </a:spcBef>
              <a:buClr>
                <a:srgbClr val="AFCCAF"/>
              </a:buClr>
              <a:buSzPct val="89583"/>
              <a:buChar char="•"/>
              <a:tabLst>
                <a:tab pos="697865" algn="l"/>
                <a:tab pos="698500" algn="l"/>
              </a:tabLst>
            </a:pP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Rileva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valore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2400" spc="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preferenza</a:t>
            </a:r>
            <a:endParaRPr sz="2400">
              <a:latin typeface="Rockwell"/>
              <a:cs typeface="Rockwell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AFCCAF"/>
              </a:buClr>
              <a:buFont typeface="Rockwel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spc="-55" dirty="0">
                <a:solidFill>
                  <a:srgbClr val="FFFFFF"/>
                </a:solidFill>
                <a:latin typeface="Rockwell"/>
                <a:cs typeface="Rockwell"/>
              </a:rPr>
              <a:t>Tre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Categorie</a:t>
            </a:r>
            <a:endParaRPr sz="3200">
              <a:latin typeface="Rockwell"/>
              <a:cs typeface="Rockwell"/>
            </a:endParaRPr>
          </a:p>
          <a:p>
            <a:pPr marL="697865" lvl="1" indent="-228600">
              <a:lnSpc>
                <a:spcPct val="100000"/>
              </a:lnSpc>
              <a:spcBef>
                <a:spcPts val="240"/>
              </a:spcBef>
              <a:buClr>
                <a:srgbClr val="AFCCAF"/>
              </a:buClr>
              <a:buSzPct val="89583"/>
              <a:buChar char="•"/>
              <a:tabLst>
                <a:tab pos="697865" algn="l"/>
                <a:tab pos="698500" algn="l"/>
              </a:tabLst>
            </a:pP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Chiedere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informazioni su stimoli</a:t>
            </a:r>
            <a:r>
              <a:rPr sz="2400" spc="-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preferiti</a:t>
            </a:r>
            <a:endParaRPr sz="2400">
              <a:latin typeface="Rockwell"/>
              <a:cs typeface="Rockwell"/>
            </a:endParaRPr>
          </a:p>
          <a:p>
            <a:pPr marL="697865" marR="285750" lvl="1" indent="-228600">
              <a:lnSpc>
                <a:spcPts val="2590"/>
              </a:lnSpc>
              <a:spcBef>
                <a:spcPts val="545"/>
              </a:spcBef>
              <a:buClr>
                <a:srgbClr val="AFCCAF"/>
              </a:buClr>
              <a:buSzPct val="89583"/>
              <a:buChar char="•"/>
              <a:tabLst>
                <a:tab pos="697865" algn="l"/>
                <a:tab pos="698500" algn="l"/>
              </a:tabLst>
            </a:pP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Osservare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una persona in una</a:t>
            </a:r>
            <a:r>
              <a:rPr sz="2400" spc="-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condizione 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libera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(free-operant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conditions)</a:t>
            </a:r>
            <a:endParaRPr sz="2400">
              <a:latin typeface="Rockwell"/>
              <a:cs typeface="Rockwell"/>
            </a:endParaRPr>
          </a:p>
          <a:p>
            <a:pPr marL="697865" marR="5080" lvl="1" indent="-228600">
              <a:lnSpc>
                <a:spcPts val="2590"/>
              </a:lnSpc>
              <a:spcBef>
                <a:spcPts val="509"/>
              </a:spcBef>
              <a:buClr>
                <a:srgbClr val="AFCCAF"/>
              </a:buClr>
              <a:buSzPct val="89583"/>
              <a:buChar char="•"/>
              <a:tabLst>
                <a:tab pos="697865" algn="l"/>
                <a:tab pos="698500" algn="l"/>
              </a:tabLst>
            </a:pP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Presentare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vari stimoli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 una </a:t>
            </a:r>
            <a:r>
              <a:rPr sz="2400" spc="10" dirty="0">
                <a:solidFill>
                  <a:srgbClr val="FFFFFF"/>
                </a:solidFill>
                <a:latin typeface="Rockwell"/>
                <a:cs typeface="Rockwell"/>
              </a:rPr>
              <a:t>serie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di  osservazioni basate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su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tentativi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(trial-based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observation)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0955" y="27432"/>
            <a:ext cx="8247888" cy="13761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2406" y="1582928"/>
            <a:ext cx="5956300" cy="433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0" indent="-191135">
              <a:lnSpc>
                <a:spcPct val="100000"/>
              </a:lnSpc>
              <a:spcBef>
                <a:spcPts val="100"/>
              </a:spcBef>
              <a:buClr>
                <a:srgbClr val="71A276"/>
              </a:buClr>
              <a:buSzPct val="64583"/>
              <a:buFont typeface="Wingdings 2"/>
              <a:buChar char=""/>
              <a:tabLst>
                <a:tab pos="203835" algn="l"/>
              </a:tabLst>
            </a:pP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Usare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domande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 aperte</a:t>
            </a:r>
            <a:endParaRPr sz="2400">
              <a:latin typeface="Rockwell"/>
              <a:cs typeface="Rockwell"/>
            </a:endParaRPr>
          </a:p>
          <a:p>
            <a:pPr marL="744220" lvl="1" indent="-184150">
              <a:lnSpc>
                <a:spcPts val="1880"/>
              </a:lnSpc>
              <a:spcBef>
                <a:spcPts val="105"/>
              </a:spcBef>
              <a:buClr>
                <a:srgbClr val="A8CDD6"/>
              </a:buClr>
              <a:buFont typeface="Wingdings 2"/>
              <a:buChar char=""/>
              <a:tabLst>
                <a:tab pos="744855" algn="l"/>
              </a:tabLst>
            </a:pPr>
            <a:r>
              <a:rPr sz="1800" spc="-2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1800" dirty="0">
                <a:solidFill>
                  <a:srgbClr val="FFFFFF"/>
                </a:solidFill>
                <a:latin typeface="Rockwell"/>
                <a:cs typeface="Rockwell"/>
              </a:rPr>
              <a:t>cosa </a:t>
            </a:r>
            <a:r>
              <a:rPr sz="1800" spc="-20" dirty="0">
                <a:solidFill>
                  <a:srgbClr val="FFFFFF"/>
                </a:solidFill>
                <a:latin typeface="Rockwell"/>
                <a:cs typeface="Rockwell"/>
              </a:rPr>
              <a:t>vorresti</a:t>
            </a:r>
            <a:r>
              <a:rPr sz="18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Rockwell"/>
                <a:cs typeface="Rockwell"/>
              </a:rPr>
              <a:t>lavorare?</a:t>
            </a:r>
            <a:endParaRPr sz="1800">
              <a:latin typeface="Rockwell"/>
              <a:cs typeface="Rockwell"/>
            </a:endParaRPr>
          </a:p>
          <a:p>
            <a:pPr marL="203200" indent="-191135">
              <a:lnSpc>
                <a:spcPts val="2600"/>
              </a:lnSpc>
              <a:buClr>
                <a:srgbClr val="71A276"/>
              </a:buClr>
              <a:buSzPct val="64583"/>
              <a:buFont typeface="Wingdings 2"/>
              <a:buChar char=""/>
              <a:tabLst>
                <a:tab pos="203835" algn="l"/>
              </a:tabLst>
            </a:pP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Domandare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circa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specifici</a:t>
            </a:r>
            <a:r>
              <a:rPr sz="2400" spc="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items</a:t>
            </a:r>
            <a:endParaRPr sz="2400">
              <a:latin typeface="Rockwell"/>
              <a:cs typeface="Rockwell"/>
            </a:endParaRPr>
          </a:p>
          <a:p>
            <a:pPr marL="744220" lvl="1" indent="-184150">
              <a:lnSpc>
                <a:spcPts val="1870"/>
              </a:lnSpc>
              <a:spcBef>
                <a:spcPts val="110"/>
              </a:spcBef>
              <a:buClr>
                <a:srgbClr val="A8CDD6"/>
              </a:buClr>
              <a:buFont typeface="Wingdings 2"/>
              <a:buChar char=""/>
              <a:tabLst>
                <a:tab pos="744855" algn="l"/>
              </a:tabLst>
            </a:pPr>
            <a:r>
              <a:rPr sz="1800" spc="-35" dirty="0">
                <a:solidFill>
                  <a:srgbClr val="FFFFFF"/>
                </a:solidFill>
                <a:latin typeface="Rockwell"/>
                <a:cs typeface="Rockwell"/>
              </a:rPr>
              <a:t>Vorresti </a:t>
            </a:r>
            <a:r>
              <a:rPr sz="1800" spc="-30" dirty="0">
                <a:solidFill>
                  <a:srgbClr val="FFFFFF"/>
                </a:solidFill>
                <a:latin typeface="Rockwell"/>
                <a:cs typeface="Rockwell"/>
              </a:rPr>
              <a:t>lavorare </a:t>
            </a:r>
            <a:r>
              <a:rPr sz="1800" dirty="0">
                <a:solidFill>
                  <a:srgbClr val="FFFFFF"/>
                </a:solidFill>
                <a:latin typeface="Rockwell"/>
                <a:cs typeface="Rockwell"/>
              </a:rPr>
              <a:t>per gli</a:t>
            </a:r>
            <a:r>
              <a:rPr sz="18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Rockwell"/>
                <a:cs typeface="Rockwell"/>
              </a:rPr>
              <a:t>stickers?</a:t>
            </a:r>
            <a:endParaRPr sz="1800">
              <a:latin typeface="Rockwell"/>
              <a:cs typeface="Rockwell"/>
            </a:endParaRPr>
          </a:p>
          <a:p>
            <a:pPr marL="203200" indent="-191135">
              <a:lnSpc>
                <a:spcPts val="2590"/>
              </a:lnSpc>
              <a:buClr>
                <a:srgbClr val="71A276"/>
              </a:buClr>
              <a:buSzPct val="64583"/>
              <a:buFont typeface="Wingdings 2"/>
              <a:buChar char=""/>
              <a:tabLst>
                <a:tab pos="203835" algn="l"/>
              </a:tabLst>
            </a:pP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Formato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</a:t>
            </a:r>
            <a:r>
              <a:rPr sz="24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scelta</a:t>
            </a:r>
            <a:endParaRPr sz="2400">
              <a:latin typeface="Rockwell"/>
              <a:cs typeface="Rockwell"/>
            </a:endParaRPr>
          </a:p>
          <a:p>
            <a:pPr marL="697865" marR="5080" indent="-182880">
              <a:lnSpc>
                <a:spcPts val="1939"/>
              </a:lnSpc>
              <a:spcBef>
                <a:spcPts val="509"/>
              </a:spcBef>
              <a:buClr>
                <a:srgbClr val="AFCCAF"/>
              </a:buClr>
              <a:buSzPct val="90000"/>
              <a:buChar char="•"/>
              <a:tabLst>
                <a:tab pos="698500" algn="l"/>
              </a:tabLst>
            </a:pPr>
            <a:r>
              <a:rPr sz="2000" spc="-40" dirty="0">
                <a:solidFill>
                  <a:srgbClr val="FFFFFF"/>
                </a:solidFill>
                <a:latin typeface="Rockwell"/>
                <a:cs typeface="Rockwell"/>
              </a:rPr>
              <a:t>Vorresti </a:t>
            </a:r>
            <a:r>
              <a:rPr sz="2000" spc="-30" dirty="0">
                <a:solidFill>
                  <a:srgbClr val="FFFFFF"/>
                </a:solidFill>
                <a:latin typeface="Rockwell"/>
                <a:cs typeface="Rockwell"/>
              </a:rPr>
              <a:t>lavorare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per qualcosa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mangiare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o  qualcosa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da</a:t>
            </a:r>
            <a:r>
              <a:rPr sz="2000" spc="-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fare?</a:t>
            </a:r>
            <a:endParaRPr sz="2000">
              <a:latin typeface="Rockwell"/>
              <a:cs typeface="Rockwell"/>
            </a:endParaRPr>
          </a:p>
          <a:p>
            <a:pPr marL="203200" indent="-191135">
              <a:lnSpc>
                <a:spcPts val="2340"/>
              </a:lnSpc>
              <a:buClr>
                <a:srgbClr val="71A276"/>
              </a:buClr>
              <a:buSzPct val="64583"/>
              <a:buFont typeface="Wingdings 2"/>
              <a:buChar char=""/>
              <a:tabLst>
                <a:tab pos="203835" algn="l"/>
              </a:tabLst>
            </a:pP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Formato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classifica</a:t>
            </a:r>
            <a:endParaRPr sz="2400">
              <a:latin typeface="Rockwell"/>
              <a:cs typeface="Rockwell"/>
            </a:endParaRPr>
          </a:p>
          <a:p>
            <a:pPr marL="744220" marR="180340" lvl="1" indent="-183515">
              <a:lnSpc>
                <a:spcPct val="80800"/>
              </a:lnSpc>
              <a:spcBef>
                <a:spcPts val="525"/>
              </a:spcBef>
              <a:buClr>
                <a:srgbClr val="A8CDD6"/>
              </a:buClr>
              <a:buFont typeface="Wingdings 2"/>
              <a:buChar char=""/>
              <a:tabLst>
                <a:tab pos="744855" algn="l"/>
              </a:tabLst>
            </a:pPr>
            <a:r>
              <a:rPr sz="1800" spc="-15" dirty="0">
                <a:solidFill>
                  <a:srgbClr val="FFFFFF"/>
                </a:solidFill>
                <a:latin typeface="Rockwell"/>
                <a:cs typeface="Rockwell"/>
              </a:rPr>
              <a:t>Mettere </a:t>
            </a:r>
            <a:r>
              <a:rPr sz="1800" spc="-5" dirty="0">
                <a:solidFill>
                  <a:srgbClr val="FFFFFF"/>
                </a:solidFill>
                <a:latin typeface="Rockwell"/>
                <a:cs typeface="Rockwell"/>
              </a:rPr>
              <a:t>questi </a:t>
            </a:r>
            <a:r>
              <a:rPr sz="1800" dirty="0">
                <a:solidFill>
                  <a:srgbClr val="FFFFFF"/>
                </a:solidFill>
                <a:latin typeface="Rockwell"/>
                <a:cs typeface="Rockwell"/>
              </a:rPr>
              <a:t>articoli / </a:t>
            </a:r>
            <a:r>
              <a:rPr sz="1800" spc="-5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18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1800" spc="-5" dirty="0">
                <a:solidFill>
                  <a:srgbClr val="FFFFFF"/>
                </a:solidFill>
                <a:latin typeface="Rockwell"/>
                <a:cs typeface="Rockwell"/>
              </a:rPr>
              <a:t>modo </a:t>
            </a:r>
            <a:r>
              <a:rPr sz="1800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1800" spc="-5" dirty="0">
                <a:solidFill>
                  <a:srgbClr val="FFFFFF"/>
                </a:solidFill>
                <a:latin typeface="Rockwell"/>
                <a:cs typeface="Rockwell"/>
              </a:rPr>
              <a:t>cui ti  </a:t>
            </a:r>
            <a:r>
              <a:rPr sz="1800" spc="-15" dirty="0">
                <a:solidFill>
                  <a:srgbClr val="FFFFFF"/>
                </a:solidFill>
                <a:latin typeface="Rockwell"/>
                <a:cs typeface="Rockwell"/>
              </a:rPr>
              <a:t>piacerebbe </a:t>
            </a:r>
            <a:r>
              <a:rPr sz="1800" spc="-30" dirty="0">
                <a:solidFill>
                  <a:srgbClr val="FFFFFF"/>
                </a:solidFill>
                <a:latin typeface="Rockwell"/>
                <a:cs typeface="Rockwell"/>
              </a:rPr>
              <a:t>lavorare </a:t>
            </a:r>
            <a:r>
              <a:rPr sz="1800" dirty="0">
                <a:solidFill>
                  <a:srgbClr val="FFFFFF"/>
                </a:solidFill>
                <a:latin typeface="Rockwell"/>
                <a:cs typeface="Rockwell"/>
              </a:rPr>
              <a:t>dal più </a:t>
            </a:r>
            <a:r>
              <a:rPr sz="1800" spc="-5" dirty="0">
                <a:solidFill>
                  <a:srgbClr val="FFFFFF"/>
                </a:solidFill>
                <a:latin typeface="Rockwell"/>
                <a:cs typeface="Rockwell"/>
              </a:rPr>
              <a:t>preferito </a:t>
            </a:r>
            <a:r>
              <a:rPr sz="1800" dirty="0">
                <a:solidFill>
                  <a:srgbClr val="FFFFFF"/>
                </a:solidFill>
                <a:latin typeface="Rockwell"/>
                <a:cs typeface="Rockwell"/>
              </a:rPr>
              <a:t>al </a:t>
            </a:r>
            <a:r>
              <a:rPr sz="1800" spc="-5" dirty="0">
                <a:solidFill>
                  <a:srgbClr val="FFFFFF"/>
                </a:solidFill>
                <a:latin typeface="Rockwell"/>
                <a:cs typeface="Rockwell"/>
              </a:rPr>
              <a:t>meno  </a:t>
            </a:r>
            <a:r>
              <a:rPr sz="1800" spc="-10" dirty="0">
                <a:solidFill>
                  <a:srgbClr val="FFFFFF"/>
                </a:solidFill>
                <a:latin typeface="Rockwell"/>
                <a:cs typeface="Rockwell"/>
              </a:rPr>
              <a:t>preferito.</a:t>
            </a:r>
            <a:endParaRPr sz="1800">
              <a:latin typeface="Rockwell"/>
              <a:cs typeface="Rockwell"/>
            </a:endParaRPr>
          </a:p>
          <a:p>
            <a:pPr marL="203200" indent="-191135">
              <a:lnSpc>
                <a:spcPts val="2315"/>
              </a:lnSpc>
              <a:buClr>
                <a:srgbClr val="71A276"/>
              </a:buClr>
              <a:buSzPct val="64583"/>
              <a:buFont typeface="Wingdings 2"/>
              <a:buChar char=""/>
              <a:tabLst>
                <a:tab pos="203835" algn="l"/>
              </a:tabLst>
            </a:pP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Offrendo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scelte</a:t>
            </a:r>
            <a:r>
              <a:rPr sz="24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pre-task</a:t>
            </a:r>
            <a:endParaRPr sz="2400">
              <a:latin typeface="Rockwell"/>
              <a:cs typeface="Rockwell"/>
            </a:endParaRPr>
          </a:p>
          <a:p>
            <a:pPr marL="652145" indent="-182880">
              <a:lnSpc>
                <a:spcPts val="2390"/>
              </a:lnSpc>
              <a:spcBef>
                <a:spcPts val="10"/>
              </a:spcBef>
              <a:buClr>
                <a:srgbClr val="AFCCAF"/>
              </a:buClr>
              <a:buSzPct val="88636"/>
              <a:buChar char="•"/>
              <a:tabLst>
                <a:tab pos="652780" algn="l"/>
              </a:tabLst>
            </a:pP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hai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finito di </a:t>
            </a:r>
            <a:r>
              <a:rPr sz="2200" spc="-45" dirty="0">
                <a:solidFill>
                  <a:srgbClr val="FFFFFF"/>
                </a:solidFill>
                <a:latin typeface="Rockwell"/>
                <a:cs typeface="Rockwell"/>
              </a:rPr>
              <a:t>lavorare,</a:t>
            </a:r>
            <a:r>
              <a:rPr sz="2200" spc="-1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puoi</a:t>
            </a:r>
            <a:endParaRPr sz="2200">
              <a:latin typeface="Rockwell"/>
              <a:cs typeface="Rockwell"/>
            </a:endParaRPr>
          </a:p>
          <a:p>
            <a:pPr marL="652145">
              <a:lnSpc>
                <a:spcPts val="2115"/>
              </a:lnSpc>
            </a:pP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giocare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con dama o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22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computer</a:t>
            </a:r>
            <a:endParaRPr sz="2200">
              <a:latin typeface="Rockwell"/>
              <a:cs typeface="Rockwell"/>
            </a:endParaRPr>
          </a:p>
          <a:p>
            <a:pPr marL="203200" indent="-191135">
              <a:lnSpc>
                <a:spcPts val="2605"/>
              </a:lnSpc>
              <a:buClr>
                <a:srgbClr val="71A276"/>
              </a:buClr>
              <a:buSzPct val="64583"/>
              <a:buFont typeface="Wingdings 2"/>
              <a:buChar char=""/>
              <a:tabLst>
                <a:tab pos="203835" algn="l"/>
              </a:tabLst>
            </a:pP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Chiedere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ad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altri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 significativi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07667" y="116624"/>
            <a:ext cx="4938649" cy="66036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31535" y="452627"/>
            <a:ext cx="3698748" cy="9555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665858"/>
            <a:ext cx="8001000" cy="2595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indent="-292735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E’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relativamente</a:t>
            </a:r>
            <a:r>
              <a:rPr sz="3200" spc="-29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complicato</a:t>
            </a:r>
            <a:endParaRPr sz="320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Problemi</a:t>
            </a:r>
            <a:endParaRPr sz="3200">
              <a:latin typeface="Rockwell"/>
              <a:cs typeface="Rockwell"/>
            </a:endParaRPr>
          </a:p>
          <a:p>
            <a:pPr marL="698500" marR="581025" lvl="1" indent="-228600">
              <a:lnSpc>
                <a:spcPct val="100000"/>
              </a:lnSpc>
              <a:spcBef>
                <a:spcPts val="525"/>
              </a:spcBef>
              <a:buClr>
                <a:srgbClr val="AFCCAF"/>
              </a:buClr>
              <a:buSzPct val="89583"/>
              <a:buChar char="•"/>
              <a:tabLst>
                <a:tab pos="698500" algn="l"/>
                <a:tab pos="69913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Ciò che è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riportato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verbalmente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può non</a:t>
            </a:r>
            <a:r>
              <a:rPr sz="2400" spc="-9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essere 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reale</a:t>
            </a:r>
            <a:endParaRPr sz="2400">
              <a:latin typeface="Rockwell"/>
              <a:cs typeface="Rockwell"/>
            </a:endParaRPr>
          </a:p>
          <a:p>
            <a:pPr marL="698500" lvl="1" indent="-229235">
              <a:lnSpc>
                <a:spcPct val="100000"/>
              </a:lnSpc>
              <a:spcBef>
                <a:spcPts val="505"/>
              </a:spcBef>
              <a:buClr>
                <a:srgbClr val="AFCCAF"/>
              </a:buClr>
              <a:buSzPct val="89583"/>
              <a:buChar char="•"/>
              <a:tabLst>
                <a:tab pos="698500" algn="l"/>
                <a:tab pos="69913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Non tutti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soggetti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hanno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capacità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esprimere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le</a:t>
            </a:r>
            <a:endParaRPr sz="2400">
              <a:latin typeface="Rockwell"/>
              <a:cs typeface="Rockwell"/>
            </a:endParaRPr>
          </a:p>
          <a:p>
            <a:pPr marL="698500">
              <a:lnSpc>
                <a:spcPct val="100000"/>
              </a:lnSpc>
            </a:pP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proprie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preferenze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su richiesta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diretta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r>
              <a:rPr lang="it-IT" dirty="0">
                <a:solidFill>
                  <a:srgbClr val="FFFFFF"/>
                </a:solidFill>
                <a:latin typeface="Rockwell"/>
                <a:cs typeface="Rockwell"/>
              </a:rPr>
              <a:t>o</a:t>
            </a:r>
            <a:r>
              <a:rPr lang="it-IT" spc="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lang="it-IT" spc="-10" dirty="0">
                <a:solidFill>
                  <a:srgbClr val="FFFFFF"/>
                </a:solidFill>
                <a:latin typeface="Rockwell"/>
                <a:cs typeface="Rockwell"/>
              </a:rPr>
              <a:t>naturalistica </a:t>
            </a:r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2708" y="452627"/>
            <a:ext cx="8033004" cy="9555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575942"/>
            <a:ext cx="7929245" cy="5021888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04800" marR="5080" indent="-292735">
              <a:lnSpc>
                <a:spcPct val="80000"/>
              </a:lnSpc>
              <a:spcBef>
                <a:spcPts val="82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Osservare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3000" spc="-45" dirty="0">
                <a:solidFill>
                  <a:srgbClr val="FFFFFF"/>
                </a:solidFill>
                <a:latin typeface="Rockwell"/>
                <a:cs typeface="Rockwell"/>
              </a:rPr>
              <a:t>registrare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le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persona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impegna quando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lui / lei è senza 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restrizioni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della scelta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30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attività</a:t>
            </a:r>
            <a:endParaRPr sz="30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216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sono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richiesti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requisiti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3000" spc="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risposta</a:t>
            </a:r>
            <a:endParaRPr sz="3000" dirty="0">
              <a:latin typeface="Rockwell"/>
              <a:cs typeface="Rockwell"/>
            </a:endParaRPr>
          </a:p>
          <a:p>
            <a:pPr marL="304800" marR="1391285" indent="-292735">
              <a:lnSpc>
                <a:spcPts val="2880"/>
              </a:lnSpc>
              <a:spcBef>
                <a:spcPts val="286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Tutti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gli stimoli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disponibili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vista e  possibili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da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raggiungere</a:t>
            </a:r>
            <a:endParaRPr sz="30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2185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Gli articoli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sono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mai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rimossi</a:t>
            </a:r>
            <a:endParaRPr sz="30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216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Può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3000" dirty="0" err="1">
                <a:solidFill>
                  <a:srgbClr val="FFFFFF"/>
                </a:solidFill>
                <a:latin typeface="Rockwell"/>
                <a:cs typeface="Rockwell"/>
              </a:rPr>
              <a:t>fittizia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lang="it-IT" sz="3000" spc="-10" dirty="0">
                <a:solidFill>
                  <a:srgbClr val="FFFFFF"/>
                </a:solidFill>
                <a:latin typeface="Rockwell"/>
                <a:cs typeface="Rockwell"/>
              </a:rPr>
              <a:t>(se non è possibile l’ambiente naturale) o naturalistica </a:t>
            </a:r>
            <a:endParaRPr sz="3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55164" y="0"/>
            <a:ext cx="6615684" cy="14036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583562"/>
            <a:ext cx="8024495" cy="467550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04800" marR="276860" indent="-292735">
              <a:lnSpc>
                <a:spcPts val="2690"/>
              </a:lnSpc>
              <a:spcBef>
                <a:spcPts val="740"/>
              </a:spcBef>
              <a:buClr>
                <a:srgbClr val="71A276"/>
              </a:buClr>
              <a:buSzPct val="69642"/>
              <a:buFont typeface="Wingdings 2"/>
              <a:buChar char=""/>
              <a:tabLst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terapista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presenta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un insieme di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oggetti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per  un tempo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fisso,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di solito di 5</a:t>
            </a:r>
            <a:r>
              <a:rPr sz="2800" spc="-2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minuti.</a:t>
            </a:r>
            <a:endParaRPr sz="2800">
              <a:latin typeface="Rockwell"/>
              <a:cs typeface="Rockwell"/>
            </a:endParaRPr>
          </a:p>
          <a:p>
            <a:pPr marL="304800" marR="5080" indent="-292735">
              <a:lnSpc>
                <a:spcPct val="80000"/>
              </a:lnSpc>
              <a:spcBef>
                <a:spcPts val="25"/>
              </a:spcBef>
              <a:buClr>
                <a:srgbClr val="71A276"/>
              </a:buClr>
              <a:buSzPct val="69642"/>
              <a:buFont typeface="Wingdings 2"/>
              <a:buChar char=""/>
              <a:tabLst>
                <a:tab pos="305435" algn="l"/>
              </a:tabLst>
            </a:pP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Osservare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per intervalli da 10 secondi usando  un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partial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interval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registrando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quali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oggetti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soggetto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interagisce.</a:t>
            </a:r>
            <a:endParaRPr sz="2800">
              <a:latin typeface="Rockwell"/>
              <a:cs typeface="Rockwell"/>
            </a:endParaRPr>
          </a:p>
          <a:p>
            <a:pPr marL="304800" indent="-292735">
              <a:lnSpc>
                <a:spcPts val="2355"/>
              </a:lnSpc>
              <a:buClr>
                <a:srgbClr val="71A276"/>
              </a:buClr>
              <a:buSzPct val="69642"/>
              <a:buFont typeface="Wingdings 2"/>
              <a:buChar char=""/>
              <a:tabLst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 dati sono sommati in base ad una</a:t>
            </a:r>
            <a:r>
              <a:rPr sz="2800" spc="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percentuale</a:t>
            </a:r>
            <a:endParaRPr sz="2800">
              <a:latin typeface="Rockwell"/>
              <a:cs typeface="Rockwell"/>
            </a:endParaRPr>
          </a:p>
          <a:p>
            <a:pPr marL="304800" marR="518795" indent="-292735">
              <a:lnSpc>
                <a:spcPts val="2690"/>
              </a:lnSpc>
              <a:spcBef>
                <a:spcPts val="315"/>
              </a:spcBef>
              <a:buClr>
                <a:srgbClr val="71A276"/>
              </a:buClr>
              <a:buSzPct val="69642"/>
              <a:buFont typeface="Wingdings 2"/>
              <a:buChar char=""/>
              <a:tabLst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Viene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creata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una scala di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preferenze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in base  alle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scelte</a:t>
            </a:r>
            <a:endParaRPr sz="2800">
              <a:latin typeface="Rockwell"/>
              <a:cs typeface="Rockwell"/>
            </a:endParaRPr>
          </a:p>
          <a:p>
            <a:pPr marL="304800" marR="179070" indent="-292735">
              <a:lnSpc>
                <a:spcPct val="80000"/>
              </a:lnSpc>
              <a:spcBef>
                <a:spcPts val="20"/>
              </a:spcBef>
              <a:buClr>
                <a:srgbClr val="71A276"/>
              </a:buClr>
              <a:buSzPct val="69642"/>
              <a:buFont typeface="Wingdings 2"/>
              <a:buChar char=""/>
              <a:tabLst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Visto che non vi è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restrizione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all’accesso degli  item, </a:t>
            </a:r>
            <a:r>
              <a:rPr sz="2800" spc="-35" dirty="0">
                <a:solidFill>
                  <a:srgbClr val="FFFFFF"/>
                </a:solidFill>
                <a:latin typeface="Rockwell"/>
                <a:cs typeface="Rockwell"/>
              </a:rPr>
              <a:t>previene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possibili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comportamenti 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problema</a:t>
            </a:r>
            <a:endParaRPr sz="28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6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Roane,</a:t>
            </a:r>
            <a:r>
              <a:rPr sz="2800" spc="-49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65" dirty="0">
                <a:solidFill>
                  <a:srgbClr val="FFFFFF"/>
                </a:solidFill>
                <a:latin typeface="Rockwell"/>
                <a:cs typeface="Rockwell"/>
              </a:rPr>
              <a:t>Vollmer,</a:t>
            </a:r>
            <a:r>
              <a:rPr sz="2800" spc="-2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Rindahl,</a:t>
            </a:r>
            <a:r>
              <a:rPr sz="2800" spc="-2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Marcus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(1998)</a:t>
            </a:r>
            <a:endParaRPr sz="2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62555" y="0"/>
            <a:ext cx="6908292" cy="14036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665858"/>
            <a:ext cx="8032750" cy="3928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706120" indent="-292735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Condotto in ambienti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quotidiani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più 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discretamente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possibile (ad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esempio, 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durante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l'intervallo)</a:t>
            </a:r>
            <a:endParaRPr sz="32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71A276"/>
              </a:buClr>
              <a:buFont typeface="Wingdings 2"/>
              <a:buChar char=""/>
            </a:pPr>
            <a:endParaRPr sz="3300">
              <a:latin typeface="Times New Roman"/>
              <a:cs typeface="Times New Roman"/>
            </a:endParaRPr>
          </a:p>
          <a:p>
            <a:pPr marL="304800" marR="5080" indent="-292735"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Osservare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per un determinato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periodo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 tempo e </a:t>
            </a:r>
            <a:r>
              <a:rPr sz="3200" spc="-45" dirty="0">
                <a:solidFill>
                  <a:srgbClr val="FFFFFF"/>
                </a:solidFill>
                <a:latin typeface="Rockwell"/>
                <a:cs typeface="Rockwell"/>
              </a:rPr>
              <a:t>registrare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durata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del tempo  che la persona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impegna con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ogni  elemento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stimolo /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attività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66799" y="562355"/>
            <a:ext cx="3522091" cy="6812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479550" y="1822450"/>
          <a:ext cx="5829300" cy="39820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1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4525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ATTIVITA’</a:t>
                      </a:r>
                      <a:endParaRPr sz="1800" dirty="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D4745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lun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D4745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1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mart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D4745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mer</a:t>
                      </a:r>
                      <a:endParaRPr sz="1800">
                        <a:latin typeface="Rockwell"/>
                        <a:cs typeface="Rockwell"/>
                      </a:endParaRPr>
                    </a:p>
                    <a:p>
                      <a:pPr marL="349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c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D4745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giov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D4745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ven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D4745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4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TOT.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D4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Letture</a:t>
                      </a:r>
                      <a:endParaRPr sz="1800">
                        <a:latin typeface="Rockwell"/>
                        <a:cs typeface="Rockwell"/>
                      </a:endParaRPr>
                    </a:p>
                    <a:p>
                      <a:pPr marL="342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piacevoli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-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10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-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10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-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20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tv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35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50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60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30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30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205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Video</a:t>
                      </a:r>
                      <a:r>
                        <a:rPr sz="1800" spc="-1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games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15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15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10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20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10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70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palla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70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45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40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60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80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295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costruzioni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-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-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10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-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-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10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34290" marR="4254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MINUTI  OS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S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E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R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V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A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TI</a:t>
                      </a:r>
                      <a:endParaRPr sz="1800" dirty="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120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120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120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120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120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Rockwell"/>
                          <a:cs typeface="Rockwell"/>
                        </a:rPr>
                        <a:t>600</a:t>
                      </a:r>
                      <a:endParaRPr sz="1800">
                        <a:latin typeface="Rockwell"/>
                        <a:cs typeface="Rockwel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44267" y="0"/>
            <a:ext cx="6931152" cy="14036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665858"/>
            <a:ext cx="7510780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Impiega meno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tempo di un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trial-based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methods</a:t>
            </a:r>
            <a:endParaRPr sz="32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71A276"/>
              </a:buClr>
              <a:buFont typeface="Wingdings 2"/>
              <a:buChar char=""/>
            </a:pPr>
            <a:endParaRPr sz="3300">
              <a:latin typeface="Times New Roman"/>
              <a:cs typeface="Times New Roman"/>
            </a:endParaRPr>
          </a:p>
          <a:p>
            <a:pPr marL="304800" marR="255270" indent="-292735">
              <a:lnSpc>
                <a:spcPct val="100000"/>
              </a:lnSpc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Meno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probabilità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200" spc="-35" dirty="0">
                <a:solidFill>
                  <a:srgbClr val="FFFFFF"/>
                </a:solidFill>
                <a:latin typeface="Rockwell"/>
                <a:cs typeface="Rockwell"/>
              </a:rPr>
              <a:t>produrre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comportamenti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problema perchè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gli  stimoli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preferiti non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sono mai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rimossi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5195" y="480059"/>
            <a:ext cx="6464808" cy="9555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96874" y="2043176"/>
            <a:ext cx="6499860" cy="2493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indent="-292735">
              <a:lnSpc>
                <a:spcPts val="3815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Procedura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generale</a:t>
            </a:r>
            <a:endParaRPr sz="3200">
              <a:latin typeface="Rockwell"/>
              <a:cs typeface="Rockwell"/>
            </a:endParaRPr>
          </a:p>
          <a:p>
            <a:pPr marL="697865" marR="814705" lvl="1" indent="-228600">
              <a:lnSpc>
                <a:spcPts val="2300"/>
              </a:lnSpc>
              <a:spcBef>
                <a:spcPts val="530"/>
              </a:spcBef>
              <a:buClr>
                <a:srgbClr val="AFCCAF"/>
              </a:buClr>
              <a:buSzPct val="89583"/>
              <a:buChar char="•"/>
              <a:tabLst>
                <a:tab pos="697865" algn="l"/>
                <a:tab pos="698500" algn="l"/>
              </a:tabLst>
            </a:pP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Presente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gli stimoli selezionati per</a:t>
            </a:r>
            <a:r>
              <a:rPr sz="2400" spc="-9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bambini in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400" spc="10" dirty="0">
                <a:solidFill>
                  <a:srgbClr val="FFFFFF"/>
                </a:solidFill>
                <a:latin typeface="Rockwell"/>
                <a:cs typeface="Rockwell"/>
              </a:rPr>
              <a:t>serie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2400" spc="-55" dirty="0">
                <a:solidFill>
                  <a:srgbClr val="FFFFFF"/>
                </a:solidFill>
                <a:latin typeface="Rockwell"/>
                <a:cs typeface="Rockwell"/>
              </a:rPr>
              <a:t> prove</a:t>
            </a:r>
            <a:endParaRPr sz="2400">
              <a:latin typeface="Rockwell"/>
              <a:cs typeface="Rockwell"/>
            </a:endParaRPr>
          </a:p>
          <a:p>
            <a:pPr marL="697865" marR="5080" lvl="1" indent="-228600">
              <a:lnSpc>
                <a:spcPct val="80000"/>
              </a:lnSpc>
              <a:spcBef>
                <a:spcPts val="530"/>
              </a:spcBef>
              <a:buClr>
                <a:srgbClr val="AFCCAF"/>
              </a:buClr>
              <a:buSzPct val="89583"/>
              <a:buChar char="•"/>
              <a:tabLst>
                <a:tab pos="697865" algn="l"/>
                <a:tab pos="69850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Si possono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catalogare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come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alto,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medio,</a:t>
            </a:r>
            <a:r>
              <a:rPr sz="2400" spc="-4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  bassa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preferenza</a:t>
            </a:r>
            <a:endParaRPr sz="240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15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Molte varianti per la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 procedura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16251" y="27432"/>
            <a:ext cx="7022592" cy="13761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07542" y="1752980"/>
            <a:ext cx="7469505" cy="469773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04800" marR="886460" indent="-292735">
              <a:lnSpc>
                <a:spcPts val="2590"/>
              </a:lnSpc>
              <a:spcBef>
                <a:spcPts val="725"/>
              </a:spcBef>
              <a:buClr>
                <a:srgbClr val="71A276"/>
              </a:buClr>
              <a:buSzPct val="68518"/>
              <a:buFont typeface="Wingdings 2"/>
              <a:buChar char=""/>
              <a:tabLst>
                <a:tab pos="30543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Stimoli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presenti,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uno alla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volta,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in</a:t>
            </a:r>
            <a:r>
              <a:rPr sz="2700" spc="-4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ordine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casuale</a:t>
            </a:r>
            <a:endParaRPr sz="2700">
              <a:latin typeface="Rockwell"/>
              <a:cs typeface="Rockwell"/>
            </a:endParaRPr>
          </a:p>
          <a:p>
            <a:pPr marL="304800" marR="1536700" indent="-292735">
              <a:lnSpc>
                <a:spcPts val="2590"/>
              </a:lnSpc>
              <a:spcBef>
                <a:spcPts val="2600"/>
              </a:spcBef>
              <a:buClr>
                <a:srgbClr val="71A276"/>
              </a:buClr>
              <a:buSzPct val="68518"/>
              <a:buFont typeface="Wingdings 2"/>
              <a:buChar char=""/>
              <a:tabLst>
                <a:tab pos="30543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misura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se la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persona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mostra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 comportamento di scelta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oppure</a:t>
            </a:r>
            <a:r>
              <a:rPr sz="2700" spc="-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no</a:t>
            </a:r>
            <a:endParaRPr sz="270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1970"/>
              </a:spcBef>
              <a:buClr>
                <a:srgbClr val="71A276"/>
              </a:buClr>
              <a:buSzPct val="68518"/>
              <a:buFont typeface="Wingdings 2"/>
              <a:buChar char=""/>
              <a:tabLst>
                <a:tab pos="305435" algn="l"/>
              </a:tabLst>
            </a:pP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Tipicamente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fanno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10 </a:t>
            </a:r>
            <a:r>
              <a:rPr sz="2700" spc="-60" dirty="0">
                <a:solidFill>
                  <a:srgbClr val="FFFFFF"/>
                </a:solidFill>
                <a:latin typeface="Rockwell"/>
                <a:cs typeface="Rockwell"/>
              </a:rPr>
              <a:t>prove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per</a:t>
            </a:r>
            <a:r>
              <a:rPr sz="2700" spc="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item</a:t>
            </a:r>
            <a:endParaRPr sz="2700">
              <a:latin typeface="Rockwell"/>
              <a:cs typeface="Rockwell"/>
            </a:endParaRPr>
          </a:p>
          <a:p>
            <a:pPr marL="304800" marR="5080" indent="-292735">
              <a:lnSpc>
                <a:spcPct val="80000"/>
              </a:lnSpc>
              <a:spcBef>
                <a:spcPts val="2595"/>
              </a:spcBef>
              <a:buClr>
                <a:srgbClr val="71A276"/>
              </a:buClr>
              <a:buSzPct val="68518"/>
              <a:buFont typeface="Wingdings 2"/>
              <a:buChar char=""/>
              <a:tabLst>
                <a:tab pos="30543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sommano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le scelte </a:t>
            </a:r>
            <a:r>
              <a:rPr sz="2700" spc="15" dirty="0">
                <a:solidFill>
                  <a:srgbClr val="FFFFFF"/>
                </a:solidFill>
                <a:latin typeface="Rockwell"/>
                <a:cs typeface="Rockwell"/>
              </a:rPr>
              <a:t>fatte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ciascun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item</a:t>
            </a:r>
            <a:r>
              <a:rPr sz="2700" spc="-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in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base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alle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60" dirty="0">
                <a:solidFill>
                  <a:srgbClr val="FFFFFF"/>
                </a:solidFill>
                <a:latin typeface="Rockwell"/>
                <a:cs typeface="Rockwell"/>
              </a:rPr>
              <a:t>prove</a:t>
            </a:r>
            <a:endParaRPr sz="2700">
              <a:latin typeface="Rockwell"/>
              <a:cs typeface="Rockwell"/>
            </a:endParaRPr>
          </a:p>
          <a:p>
            <a:pPr marL="652145" lvl="1" indent="-229235">
              <a:lnSpc>
                <a:spcPts val="2540"/>
              </a:lnSpc>
              <a:buClr>
                <a:srgbClr val="AFCCAF"/>
              </a:buClr>
              <a:buSzPct val="88636"/>
              <a:buChar char="•"/>
              <a:tabLst>
                <a:tab pos="652145" algn="l"/>
                <a:tab pos="652780" algn="l"/>
              </a:tabLst>
            </a:pPr>
            <a:r>
              <a:rPr sz="2200" spc="-30" dirty="0">
                <a:solidFill>
                  <a:srgbClr val="FFFFFF"/>
                </a:solidFill>
                <a:latin typeface="Rockwell"/>
                <a:cs typeface="Rockwell"/>
              </a:rPr>
              <a:t>Approcci/prove</a:t>
            </a:r>
            <a:endParaRPr sz="2200">
              <a:latin typeface="Rockwell"/>
              <a:cs typeface="Rockwell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AFCCAF"/>
              </a:buClr>
              <a:buFont typeface="Rockwell"/>
              <a:buChar char="•"/>
            </a:pPr>
            <a:endParaRPr sz="2100">
              <a:latin typeface="Times New Roman"/>
              <a:cs typeface="Times New Roman"/>
            </a:endParaRPr>
          </a:p>
          <a:p>
            <a:pPr marL="304800" marR="58419" indent="-292735">
              <a:lnSpc>
                <a:spcPts val="2590"/>
              </a:lnSpc>
              <a:buClr>
                <a:srgbClr val="71A276"/>
              </a:buClr>
              <a:buSzPct val="68518"/>
              <a:buFont typeface="Wingdings 2"/>
              <a:buChar char=""/>
              <a:tabLst>
                <a:tab pos="30543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Ben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adatta a persone che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hanno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difficoltà a 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selezionare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tra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due o più</a:t>
            </a:r>
            <a:r>
              <a:rPr sz="27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stimoli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55850" y="282905"/>
            <a:ext cx="44297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10" dirty="0">
                <a:solidFill>
                  <a:srgbClr val="FFFFFF"/>
                </a:solidFill>
                <a:latin typeface="Rockwell"/>
                <a:cs typeface="Rockwell"/>
              </a:rPr>
              <a:t>Procedura </a:t>
            </a:r>
            <a:r>
              <a:rPr sz="2400" b="1" i="1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2400" b="1" i="1" spc="-5" dirty="0">
                <a:solidFill>
                  <a:srgbClr val="FFFFFF"/>
                </a:solidFill>
                <a:latin typeface="Rockwell"/>
                <a:cs typeface="Rockwell"/>
              </a:rPr>
              <a:t>stimolo</a:t>
            </a:r>
            <a:r>
              <a:rPr sz="2400" b="1" i="1" spc="-7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b="1" i="1" spc="-10" dirty="0">
                <a:solidFill>
                  <a:srgbClr val="FFFFFF"/>
                </a:solidFill>
                <a:latin typeface="Rockwell"/>
                <a:cs typeface="Rockwell"/>
              </a:rPr>
              <a:t>singolo</a:t>
            </a:r>
            <a:endParaRPr sz="24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540" y="955294"/>
            <a:ext cx="741235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Stimoli </a:t>
            </a:r>
            <a:r>
              <a:rPr sz="2000" b="1" spc="-10" dirty="0">
                <a:solidFill>
                  <a:srgbClr val="FFFFFF"/>
                </a:solidFill>
                <a:latin typeface="Rockwell"/>
                <a:cs typeface="Rockwell"/>
              </a:rPr>
              <a:t>target </a:t>
            </a:r>
            <a:r>
              <a:rPr sz="2000" b="1" spc="-15" dirty="0">
                <a:solidFill>
                  <a:srgbClr val="FFFFFF"/>
                </a:solidFill>
                <a:latin typeface="Rockwell"/>
                <a:cs typeface="Rockwell"/>
              </a:rPr>
              <a:t>vengono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presentati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uno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000" b="1" spc="-10" dirty="0">
                <a:solidFill>
                  <a:srgbClr val="FFFFFF"/>
                </a:solidFill>
                <a:latin typeface="Rockwell"/>
                <a:cs typeface="Rockwell"/>
              </a:rPr>
              <a:t>volta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in un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ordine  casuale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viene registrata </a:t>
            </a:r>
            <a:r>
              <a:rPr sz="2000" b="1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000" b="1" spc="-5" dirty="0">
                <a:solidFill>
                  <a:srgbClr val="FFFFFF"/>
                </a:solidFill>
                <a:latin typeface="Rockwell"/>
                <a:cs typeface="Rockwell"/>
              </a:rPr>
              <a:t>reazione del</a:t>
            </a:r>
            <a:r>
              <a:rPr sz="2000" b="1" spc="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Rockwell"/>
                <a:cs typeface="Rockwell"/>
              </a:rPr>
              <a:t>soggetto.</a:t>
            </a:r>
            <a:endParaRPr sz="200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9514" y="2060905"/>
            <a:ext cx="5184521" cy="4608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27345" y="2348826"/>
            <a:ext cx="3537204" cy="3888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0895" y="0"/>
            <a:ext cx="8723376" cy="14036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897456"/>
            <a:ext cx="8048625" cy="4349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0" indent="-292735">
              <a:lnSpc>
                <a:spcPct val="100000"/>
              </a:lnSpc>
              <a:spcBef>
                <a:spcPts val="95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volte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chiamato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metodo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"scelta</a:t>
            </a:r>
            <a:r>
              <a:rPr sz="2500" spc="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forzata"</a:t>
            </a:r>
            <a:endParaRPr sz="2500">
              <a:latin typeface="Rockwell"/>
              <a:cs typeface="Rockwell"/>
            </a:endParaRPr>
          </a:p>
          <a:p>
            <a:pPr marL="304800" marR="167005" indent="-292735">
              <a:lnSpc>
                <a:spcPts val="2400"/>
              </a:lnSpc>
              <a:spcBef>
                <a:spcPts val="238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Presentati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due stimoli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contemporaneamente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davanti 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alla persona e si chiede alla persona di 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sceglierne 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uno</a:t>
            </a:r>
            <a:endParaRPr sz="2500">
              <a:latin typeface="Rockwell"/>
              <a:cs typeface="Rockwell"/>
            </a:endParaRPr>
          </a:p>
          <a:p>
            <a:pPr marL="304800" marR="5080" indent="-292735">
              <a:lnSpc>
                <a:spcPts val="2400"/>
              </a:lnSpc>
              <a:spcBef>
                <a:spcPts val="2405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Ogni stimolo viene </a:t>
            </a:r>
            <a:r>
              <a:rPr sz="2500" spc="-15" dirty="0">
                <a:solidFill>
                  <a:srgbClr val="FFFFFF"/>
                </a:solidFill>
                <a:latin typeface="Rockwell"/>
                <a:cs typeface="Rockwell"/>
              </a:rPr>
              <a:t>abbinato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ad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ogni 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altro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stimolo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nel  set</a:t>
            </a:r>
            <a:endParaRPr sz="2500">
              <a:latin typeface="Rockwell"/>
              <a:cs typeface="Rockwell"/>
            </a:endParaRPr>
          </a:p>
          <a:p>
            <a:pPr marL="304800" marR="342900" indent="-292735">
              <a:lnSpc>
                <a:spcPts val="2400"/>
              </a:lnSpc>
              <a:spcBef>
                <a:spcPts val="240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Si sommano le scelte </a:t>
            </a:r>
            <a:r>
              <a:rPr sz="2500" spc="5" dirty="0">
                <a:solidFill>
                  <a:srgbClr val="FFFFFF"/>
                </a:solidFill>
                <a:latin typeface="Rockwell"/>
                <a:cs typeface="Rockwell"/>
              </a:rPr>
              <a:t>fatte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per ciascun item in base  alle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55" dirty="0">
                <a:solidFill>
                  <a:srgbClr val="FFFFFF"/>
                </a:solidFill>
                <a:latin typeface="Rockwell"/>
                <a:cs typeface="Rockwell"/>
              </a:rPr>
              <a:t>prove</a:t>
            </a:r>
            <a:endParaRPr sz="2500">
              <a:latin typeface="Rockwell"/>
              <a:cs typeface="Rockwell"/>
            </a:endParaRPr>
          </a:p>
          <a:p>
            <a:pPr marL="652780" lvl="1" indent="-229235">
              <a:lnSpc>
                <a:spcPts val="2360"/>
              </a:lnSpc>
              <a:buClr>
                <a:srgbClr val="AFCCAF"/>
              </a:buClr>
              <a:buSzPct val="90000"/>
              <a:buChar char="•"/>
              <a:tabLst>
                <a:tab pos="652780" algn="l"/>
                <a:tab pos="653415" algn="l"/>
              </a:tabLst>
            </a:pPr>
            <a:r>
              <a:rPr sz="2000" spc="-25" dirty="0">
                <a:solidFill>
                  <a:srgbClr val="FFFFFF"/>
                </a:solidFill>
                <a:latin typeface="Rockwell"/>
                <a:cs typeface="Rockwell"/>
              </a:rPr>
              <a:t>Approcci/prove</a:t>
            </a:r>
            <a:endParaRPr sz="200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171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Classificati in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ordine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alto, </a:t>
            </a:r>
            <a:r>
              <a:rPr sz="2500" spc="-30" dirty="0">
                <a:solidFill>
                  <a:srgbClr val="FFFFFF"/>
                </a:solidFill>
                <a:latin typeface="Rockwell"/>
                <a:cs typeface="Rockwell"/>
              </a:rPr>
              <a:t>medio,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bassa</a:t>
            </a:r>
            <a:r>
              <a:rPr sz="2500" spc="-29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preferenza</a:t>
            </a:r>
            <a:endParaRPr sz="25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1523" y="332625"/>
            <a:ext cx="8689721" cy="59677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68196" y="27432"/>
            <a:ext cx="7470648" cy="13761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2406" y="1634109"/>
            <a:ext cx="69970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825" indent="-238760">
              <a:lnSpc>
                <a:spcPct val="100000"/>
              </a:lnSpc>
              <a:spcBef>
                <a:spcPts val="100"/>
              </a:spcBef>
              <a:buClr>
                <a:srgbClr val="71A276"/>
              </a:buClr>
              <a:buSzPct val="66666"/>
              <a:buFont typeface="Wingdings 2"/>
              <a:buChar char=""/>
              <a:tabLst>
                <a:tab pos="251460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Estensione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paired-stimuli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presentation</a:t>
            </a:r>
            <a:endParaRPr sz="3000">
              <a:latin typeface="Rockwell"/>
              <a:cs typeface="Rockwel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2406" y="2191892"/>
            <a:ext cx="68306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825" indent="-238760">
              <a:lnSpc>
                <a:spcPct val="100000"/>
              </a:lnSpc>
              <a:spcBef>
                <a:spcPts val="100"/>
              </a:spcBef>
              <a:buClr>
                <a:srgbClr val="71A276"/>
              </a:buClr>
              <a:buSzPct val="66666"/>
              <a:buFont typeface="Wingdings 2"/>
              <a:buChar char=""/>
              <a:tabLst>
                <a:tab pos="251460" algn="l"/>
              </a:tabLst>
            </a:pP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Presentare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serie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3 o più</a:t>
            </a: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stimoli</a:t>
            </a:r>
            <a:endParaRPr sz="3000">
              <a:latin typeface="Rockwell"/>
              <a:cs typeface="Rockwel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2406" y="2369819"/>
            <a:ext cx="5704205" cy="140843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95580">
              <a:lnSpc>
                <a:spcPct val="100000"/>
              </a:lnSpc>
              <a:spcBef>
                <a:spcPts val="894"/>
              </a:spcBef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insieme</a:t>
            </a:r>
            <a:endParaRPr sz="3000">
              <a:latin typeface="Rockwell"/>
              <a:cs typeface="Rockwell"/>
            </a:endParaRPr>
          </a:p>
          <a:p>
            <a:pPr marL="250825" indent="-238760">
              <a:lnSpc>
                <a:spcPts val="3329"/>
              </a:lnSpc>
              <a:spcBef>
                <a:spcPts val="795"/>
              </a:spcBef>
              <a:buClr>
                <a:srgbClr val="71A276"/>
              </a:buClr>
              <a:buSzPct val="66666"/>
              <a:buFont typeface="Wingdings 2"/>
              <a:buChar char=""/>
              <a:tabLst>
                <a:tab pos="251460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Due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grandi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variazioni:</a:t>
            </a:r>
            <a:endParaRPr sz="3000">
              <a:latin typeface="Rockwell"/>
              <a:cs typeface="Rockwell"/>
            </a:endParaRPr>
          </a:p>
          <a:p>
            <a:pPr marL="652145" lvl="1" indent="-182880">
              <a:lnSpc>
                <a:spcPts val="2370"/>
              </a:lnSpc>
              <a:buClr>
                <a:srgbClr val="AFCCAF"/>
              </a:buClr>
              <a:buSzPct val="88636"/>
              <a:buChar char="•"/>
              <a:tabLst>
                <a:tab pos="652780" algn="l"/>
              </a:tabLst>
            </a:pP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Con ricollocamento (with</a:t>
            </a:r>
            <a:r>
              <a:rPr sz="22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replacement)</a:t>
            </a:r>
            <a:endParaRPr sz="2200">
              <a:latin typeface="Rockwell"/>
              <a:cs typeface="Rockwel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77161" y="3704082"/>
            <a:ext cx="6232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95"/>
              </a:spcBef>
              <a:buClr>
                <a:srgbClr val="A8CDD6"/>
              </a:buClr>
              <a:buFont typeface="Wingdings 2"/>
              <a:buChar char=""/>
              <a:tabLst>
                <a:tab pos="195580" algn="l"/>
              </a:tabLst>
            </a:pP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Lo stimolo selezionato </a:t>
            </a:r>
            <a:r>
              <a:rPr sz="1900" spc="-25" dirty="0">
                <a:solidFill>
                  <a:srgbClr val="FFFFFF"/>
                </a:solidFill>
                <a:latin typeface="Rockwell"/>
                <a:cs typeface="Rockwell"/>
              </a:rPr>
              <a:t>resta </a:t>
            </a:r>
            <a:r>
              <a:rPr sz="1900" dirty="0">
                <a:solidFill>
                  <a:srgbClr val="FFFFFF"/>
                </a:solidFill>
                <a:latin typeface="Rockwell"/>
                <a:cs typeface="Rockwell"/>
              </a:rPr>
              <a:t>nel </a:t>
            </a: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range </a:t>
            </a: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delle</a:t>
            </a:r>
            <a:r>
              <a:rPr sz="1900" spc="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Rockwell"/>
                <a:cs typeface="Rockwell"/>
              </a:rPr>
              <a:t>successive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19606" y="3879341"/>
            <a:ext cx="6810375" cy="58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52780">
              <a:lnSpc>
                <a:spcPts val="2020"/>
              </a:lnSpc>
              <a:spcBef>
                <a:spcPts val="95"/>
              </a:spcBef>
            </a:pPr>
            <a:r>
              <a:rPr sz="1900" spc="-40" dirty="0">
                <a:solidFill>
                  <a:srgbClr val="FFFFFF"/>
                </a:solidFill>
                <a:latin typeface="Rockwell"/>
                <a:cs typeface="Rockwell"/>
              </a:rPr>
              <a:t>prove</a:t>
            </a:r>
            <a:endParaRPr sz="1900">
              <a:latin typeface="Rockwell"/>
              <a:cs typeface="Rockwell"/>
            </a:endParaRPr>
          </a:p>
          <a:p>
            <a:pPr marL="194945" indent="-182880">
              <a:lnSpc>
                <a:spcPts val="2380"/>
              </a:lnSpc>
              <a:buClr>
                <a:srgbClr val="AFCCAF"/>
              </a:buClr>
              <a:buSzPct val="88636"/>
              <a:buChar char="•"/>
              <a:tabLst>
                <a:tab pos="195580" algn="l"/>
              </a:tabLst>
            </a:pP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Senza ricollocamento (without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replacement)</a:t>
            </a:r>
            <a:r>
              <a:rPr sz="2200" spc="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Rockwell"/>
                <a:cs typeface="Rockwell"/>
              </a:rPr>
              <a:t>MSWO</a:t>
            </a:r>
            <a:endParaRPr sz="2200">
              <a:latin typeface="Rockwell"/>
              <a:cs typeface="Rockwel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77161" y="4388358"/>
            <a:ext cx="62001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95"/>
              </a:spcBef>
              <a:buClr>
                <a:srgbClr val="A8CDD6"/>
              </a:buClr>
              <a:buFont typeface="Wingdings 2"/>
              <a:buChar char=""/>
              <a:tabLst>
                <a:tab pos="195580" algn="l"/>
              </a:tabLst>
            </a:pP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Lo stimolo selezionato viene </a:t>
            </a:r>
            <a:r>
              <a:rPr sz="1900" dirty="0">
                <a:solidFill>
                  <a:srgbClr val="FFFFFF"/>
                </a:solidFill>
                <a:latin typeface="Rockwell"/>
                <a:cs typeface="Rockwell"/>
              </a:rPr>
              <a:t>rimosso </a:t>
            </a: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dalla </a:t>
            </a: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range</a:t>
            </a:r>
            <a:r>
              <a:rPr sz="1900" spc="7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nelle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60042" y="4565396"/>
            <a:ext cx="58166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5" dirty="0">
                <a:solidFill>
                  <a:srgbClr val="FFFFFF"/>
                </a:solidFill>
                <a:latin typeface="Rockwell"/>
                <a:cs typeface="Rockwell"/>
              </a:rPr>
              <a:t>successive </a:t>
            </a:r>
            <a:r>
              <a:rPr sz="1900" spc="-40" dirty="0">
                <a:solidFill>
                  <a:srgbClr val="FFFFFF"/>
                </a:solidFill>
                <a:latin typeface="Rockwell"/>
                <a:cs typeface="Rockwell"/>
              </a:rPr>
              <a:t>prove </a:t>
            </a: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(impiega </a:t>
            </a: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circa </a:t>
            </a: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metà del tempo</a:t>
            </a:r>
            <a:r>
              <a:rPr sz="1900" spc="7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per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60042" y="4742179"/>
            <a:ext cx="6440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5" dirty="0">
                <a:solidFill>
                  <a:srgbClr val="FFFFFF"/>
                </a:solidFill>
                <a:latin typeface="Rockwell"/>
                <a:cs typeface="Rockwell"/>
              </a:rPr>
              <a:t>completare </a:t>
            </a: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1900" spc="-15" dirty="0">
                <a:solidFill>
                  <a:srgbClr val="FFFFFF"/>
                </a:solidFill>
                <a:latin typeface="Rockwell"/>
                <a:cs typeface="Rockwell"/>
              </a:rPr>
              <a:t>procedura, </a:t>
            </a:r>
            <a:r>
              <a:rPr sz="1900" dirty="0">
                <a:solidFill>
                  <a:srgbClr val="FFFFFF"/>
                </a:solidFill>
                <a:latin typeface="Rockwell"/>
                <a:cs typeface="Rockwell"/>
              </a:rPr>
              <a:t>ed </a:t>
            </a: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1900" spc="-10" dirty="0">
                <a:solidFill>
                  <a:srgbClr val="FFFFFF"/>
                </a:solidFill>
                <a:latin typeface="Rockwell"/>
                <a:cs typeface="Rockwell"/>
              </a:rPr>
              <a:t>ancora abbastanza</a:t>
            </a:r>
            <a:r>
              <a:rPr sz="1900" spc="-7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precisa)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2406" y="4995548"/>
            <a:ext cx="7345680" cy="114109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250825" indent="-238760">
              <a:lnSpc>
                <a:spcPct val="100000"/>
              </a:lnSpc>
              <a:spcBef>
                <a:spcPts val="885"/>
              </a:spcBef>
              <a:buClr>
                <a:srgbClr val="71A276"/>
              </a:buClr>
              <a:buSzPct val="66666"/>
              <a:buFont typeface="Wingdings 2"/>
              <a:buChar char=""/>
              <a:tabLst>
                <a:tab pos="251460" algn="l"/>
              </a:tabLst>
            </a:pP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Iniziare </a:t>
            </a:r>
            <a:r>
              <a:rPr sz="3000" spc="-65" dirty="0">
                <a:solidFill>
                  <a:srgbClr val="FFFFFF"/>
                </a:solidFill>
                <a:latin typeface="Rockwell"/>
                <a:cs typeface="Rockwell"/>
              </a:rPr>
              <a:t>prova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con: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Quale vuoi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tra</a:t>
            </a:r>
            <a:r>
              <a:rPr sz="3000" spc="-1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questi?</a:t>
            </a:r>
            <a:endParaRPr sz="3000">
              <a:latin typeface="Rockwell"/>
              <a:cs typeface="Rockwell"/>
            </a:endParaRPr>
          </a:p>
          <a:p>
            <a:pPr marL="250825" indent="-238760">
              <a:lnSpc>
                <a:spcPct val="100000"/>
              </a:lnSpc>
              <a:spcBef>
                <a:spcPts val="795"/>
              </a:spcBef>
              <a:buClr>
                <a:srgbClr val="71A276"/>
              </a:buClr>
              <a:buSzPct val="66666"/>
              <a:buFont typeface="Wingdings 2"/>
              <a:buChar char=""/>
              <a:tabLst>
                <a:tab pos="251460" algn="l"/>
              </a:tabLst>
            </a:pP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Ripetere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più</a:t>
            </a:r>
            <a:r>
              <a:rPr sz="3000" spc="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volte</a:t>
            </a:r>
            <a:endParaRPr sz="3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5825" y="361950"/>
            <a:ext cx="7658100" cy="5962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6148" y="6302451"/>
            <a:ext cx="3618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461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Rockwell"/>
                <a:cs typeface="Rockwell"/>
              </a:rPr>
              <a:t>DeLeon,</a:t>
            </a:r>
            <a:r>
              <a:rPr sz="1800" spc="-1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FFFFFF"/>
                </a:solidFill>
                <a:latin typeface="Rockwell"/>
                <a:cs typeface="Rockwell"/>
              </a:rPr>
              <a:t>I.</a:t>
            </a:r>
            <a:r>
              <a:rPr sz="1800" spc="-1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Rockwell"/>
                <a:cs typeface="Rockwell"/>
              </a:rPr>
              <a:t>G.,</a:t>
            </a:r>
            <a:r>
              <a:rPr sz="1800" spc="-1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FFFFFF"/>
                </a:solidFill>
                <a:latin typeface="Rockwell"/>
                <a:cs typeface="Rockwell"/>
              </a:rPr>
              <a:t>&amp;</a:t>
            </a:r>
            <a:r>
              <a:rPr sz="1800" spc="-5" dirty="0">
                <a:solidFill>
                  <a:srgbClr val="FFFFFF"/>
                </a:solidFill>
                <a:latin typeface="Rockwell"/>
                <a:cs typeface="Rockwell"/>
              </a:rPr>
              <a:t> Iwata,</a:t>
            </a:r>
            <a:r>
              <a:rPr sz="1800" spc="-19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Rockwell"/>
                <a:cs typeface="Rockwell"/>
              </a:rPr>
              <a:t>B.</a:t>
            </a:r>
            <a:r>
              <a:rPr sz="1800" spc="-1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Rockwell"/>
                <a:cs typeface="Rockwell"/>
              </a:rPr>
              <a:t>A.</a:t>
            </a:r>
            <a:r>
              <a:rPr sz="1800" spc="-1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Rockwell"/>
                <a:cs typeface="Rockwell"/>
              </a:rPr>
              <a:t>(1996).  </a:t>
            </a:r>
            <a:r>
              <a:rPr sz="1800" spc="-10" dirty="0">
                <a:solidFill>
                  <a:srgbClr val="FFFFFF"/>
                </a:solidFill>
                <a:latin typeface="Rockwell"/>
                <a:cs typeface="Rockwell"/>
              </a:rPr>
              <a:t>JABA</a:t>
            </a:r>
            <a:endParaRPr sz="1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3564" y="184861"/>
            <a:ext cx="4408297" cy="6484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48071" y="2996984"/>
            <a:ext cx="3816477" cy="10468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8155" y="557783"/>
            <a:ext cx="7146035" cy="854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42899" y="2118817"/>
            <a:ext cx="76606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3695" algn="l"/>
                <a:tab pos="1826260" algn="l"/>
                <a:tab pos="3568065" algn="l"/>
                <a:tab pos="5699125" algn="l"/>
                <a:tab pos="6182360" algn="l"/>
                <a:tab pos="7049770" algn="l"/>
              </a:tabLst>
            </a:pP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Il	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te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mi</a:t>
            </a:r>
            <a:r>
              <a:rPr sz="3200" spc="-15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e	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“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airi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g”,	</a:t>
            </a:r>
            <a:r>
              <a:rPr sz="3200" spc="-65" dirty="0">
                <a:solidFill>
                  <a:srgbClr val="FFFFFF"/>
                </a:solidFill>
                <a:latin typeface="Corbel"/>
                <a:cs typeface="Corbel"/>
              </a:rPr>
              <a:t>(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dall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'</a:t>
            </a:r>
            <a:r>
              <a:rPr sz="3200" spc="-1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ngles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e	</a:t>
            </a:r>
            <a:r>
              <a:rPr sz="3200" i="1" spc="-1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3200" i="1" dirty="0">
                <a:solidFill>
                  <a:srgbClr val="FFFFFF"/>
                </a:solidFill>
                <a:latin typeface="Corbel"/>
                <a:cs typeface="Corbel"/>
              </a:rPr>
              <a:t>o	p</a:t>
            </a:r>
            <a:r>
              <a:rPr sz="3200" i="1" spc="-10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200" i="1" spc="-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200" i="1" spc="-100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3200" i="1" dirty="0">
                <a:solidFill>
                  <a:srgbClr val="FFFFFF"/>
                </a:solidFill>
                <a:latin typeface="Corbel"/>
                <a:cs typeface="Corbel"/>
              </a:rPr>
              <a:t>,	</a:t>
            </a:r>
            <a:r>
              <a:rPr sz="3200" spc="5" dirty="0">
                <a:solidFill>
                  <a:srgbClr val="FFFFFF"/>
                </a:solidFill>
                <a:latin typeface="Corbel"/>
                <a:cs typeface="Corbel"/>
              </a:rPr>
              <a:t>c</a:t>
            </a:r>
            <a:r>
              <a:rPr sz="3200" spc="-15" dirty="0">
                <a:solidFill>
                  <a:srgbClr val="FFFFFF"/>
                </a:solidFill>
                <a:latin typeface="Corbel"/>
                <a:cs typeface="Corbel"/>
              </a:rPr>
              <a:t>h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2899" y="2582418"/>
            <a:ext cx="1739264" cy="97726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 marR="5080">
              <a:lnSpc>
                <a:spcPts val="3650"/>
              </a:lnSpc>
              <a:spcBef>
                <a:spcPts val="384"/>
              </a:spcBef>
            </a:pP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significa 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proced</a:t>
            </a:r>
            <a:r>
              <a:rPr sz="3200" spc="-10" dirty="0">
                <a:solidFill>
                  <a:srgbClr val="FFFFFF"/>
                </a:solidFill>
                <a:latin typeface="Corbel"/>
                <a:cs typeface="Corbel"/>
              </a:rPr>
              <a:t>u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ra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6283" y="2582418"/>
            <a:ext cx="5877560" cy="97726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439420" marR="5080" indent="-427355">
              <a:lnSpc>
                <a:spcPts val="3650"/>
              </a:lnSpc>
              <a:spcBef>
                <a:spcPts val="384"/>
              </a:spcBef>
              <a:tabLst>
                <a:tab pos="1952625" algn="l"/>
                <a:tab pos="2054860" algn="l"/>
                <a:tab pos="2925445" algn="l"/>
                <a:tab pos="4632325" algn="l"/>
                <a:tab pos="5238750" algn="l"/>
              </a:tabLst>
            </a:pPr>
            <a:r>
              <a:rPr sz="3200" i="1" spc="-5" dirty="0">
                <a:solidFill>
                  <a:srgbClr val="FFFFFF"/>
                </a:solidFill>
                <a:latin typeface="Corbel"/>
                <a:cs typeface="Corbel"/>
              </a:rPr>
              <a:t>appa</a:t>
            </a:r>
            <a:r>
              <a:rPr sz="3200" i="1" spc="5" dirty="0">
                <a:solidFill>
                  <a:srgbClr val="FFFFFF"/>
                </a:solidFill>
                <a:latin typeface="Corbel"/>
                <a:cs typeface="Corbel"/>
              </a:rPr>
              <a:t>ia</a:t>
            </a:r>
            <a:r>
              <a:rPr sz="3200" i="1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3200" i="1" spc="2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200" i="1" dirty="0">
                <a:solidFill>
                  <a:srgbClr val="FFFFFF"/>
                </a:solidFill>
                <a:latin typeface="Corbel"/>
                <a:cs typeface="Corbel"/>
              </a:rPr>
              <a:t>,	</a:t>
            </a:r>
            <a:r>
              <a:rPr sz="3200" i="1" spc="-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200" i="1" spc="-40" dirty="0">
                <a:solidFill>
                  <a:srgbClr val="FFFFFF"/>
                </a:solidFill>
                <a:latin typeface="Corbel"/>
                <a:cs typeface="Corbel"/>
              </a:rPr>
              <a:t>c</a:t>
            </a:r>
            <a:r>
              <a:rPr sz="3200" i="1" spc="-10" dirty="0">
                <a:solidFill>
                  <a:srgbClr val="FFFFFF"/>
                </a:solidFill>
                <a:latin typeface="Corbel"/>
                <a:cs typeface="Corbel"/>
              </a:rPr>
              <a:t>c</a:t>
            </a:r>
            <a:r>
              <a:rPr sz="3200" i="1" spc="-5" dirty="0">
                <a:solidFill>
                  <a:srgbClr val="FFFFFF"/>
                </a:solidFill>
                <a:latin typeface="Corbel"/>
                <a:cs typeface="Corbel"/>
              </a:rPr>
              <a:t>op</a:t>
            </a:r>
            <a:r>
              <a:rPr sz="3200" i="1" spc="-1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3200" i="1" spc="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200" i="1" spc="-5" dirty="0">
                <a:solidFill>
                  <a:srgbClr val="FFFFFF"/>
                </a:solidFill>
                <a:latin typeface="Corbel"/>
                <a:cs typeface="Corbel"/>
              </a:rPr>
              <a:t>ar</a:t>
            </a:r>
            <a:r>
              <a:rPr sz="3200" i="1" spc="1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)	è	una 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basata		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su	</a:t>
            </a:r>
            <a:r>
              <a:rPr sz="3200" spc="-10" dirty="0">
                <a:solidFill>
                  <a:srgbClr val="FFFFFF"/>
                </a:solidFill>
                <a:latin typeface="Corbel"/>
                <a:cs typeface="Corbel"/>
              </a:rPr>
              <a:t>condizionamento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2899" y="3508959"/>
            <a:ext cx="7660005" cy="236791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algn="just">
              <a:lnSpc>
                <a:spcPct val="95000"/>
              </a:lnSpc>
              <a:spcBef>
                <a:spcPts val="295"/>
              </a:spcBef>
            </a:pP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classico o rispondente,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attraverso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il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quale  stimoli diversi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vengono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appaiati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(stimulus- 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stimulus pairing)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al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fine </a:t>
            </a:r>
            <a:r>
              <a:rPr sz="3200" spc="-10" dirty="0">
                <a:solidFill>
                  <a:srgbClr val="FFFFFF"/>
                </a:solidFill>
                <a:latin typeface="Corbel"/>
                <a:cs typeface="Corbel"/>
              </a:rPr>
              <a:t>di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realizzare un  condizionamento, cioè </a:t>
            </a:r>
            <a:r>
              <a:rPr sz="3200" spc="5" dirty="0">
                <a:solidFill>
                  <a:srgbClr val="FFFFFF"/>
                </a:solidFill>
                <a:latin typeface="Corbel"/>
                <a:cs typeface="Corbel"/>
              </a:rPr>
              <a:t>un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trasferimento </a:t>
            </a:r>
            <a:r>
              <a:rPr sz="3200" spc="-15" dirty="0">
                <a:solidFill>
                  <a:srgbClr val="FFFFFF"/>
                </a:solidFill>
                <a:latin typeface="Corbel"/>
                <a:cs typeface="Corbel"/>
              </a:rPr>
              <a:t>di </a:t>
            </a:r>
            <a:r>
              <a:rPr sz="3200" spc="6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funzione.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28800" y="0"/>
            <a:ext cx="5673852" cy="1408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57450" y="2281173"/>
            <a:ext cx="4229100" cy="3440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81327" y="374904"/>
            <a:ext cx="6624828" cy="12344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0272" y="2107768"/>
            <a:ext cx="7406005" cy="42214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567690" marR="266065" indent="-567690">
              <a:lnSpc>
                <a:spcPts val="3650"/>
              </a:lnSpc>
              <a:spcBef>
                <a:spcPts val="385"/>
              </a:spcBef>
              <a:buClr>
                <a:srgbClr val="71A276"/>
              </a:buClr>
              <a:buSzPct val="67187"/>
              <a:buFont typeface="MS Gothic"/>
              <a:buChar char="✓"/>
              <a:tabLst>
                <a:tab pos="567690" algn="l"/>
              </a:tabLst>
            </a:pP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...per ogni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intervento basato </a:t>
            </a:r>
            <a:r>
              <a:rPr sz="3200" spc="-25" dirty="0">
                <a:solidFill>
                  <a:srgbClr val="FFFFFF"/>
                </a:solidFill>
                <a:latin typeface="Corbel"/>
                <a:cs typeface="Corbel"/>
              </a:rPr>
              <a:t>sull'Analisi 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Comportamentale</a:t>
            </a:r>
            <a:r>
              <a:rPr sz="3200" spc="-1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Applicata.</a:t>
            </a:r>
            <a:endParaRPr sz="32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150">
              <a:latin typeface="Times New Roman"/>
              <a:cs typeface="Times New Roman"/>
            </a:endParaRPr>
          </a:p>
          <a:p>
            <a:pPr marL="437515" marR="135890" indent="-233679">
              <a:lnSpc>
                <a:spcPts val="3650"/>
              </a:lnSpc>
              <a:buClr>
                <a:srgbClr val="71A276"/>
              </a:buClr>
              <a:buSzPct val="67187"/>
              <a:buFont typeface="MS Gothic"/>
              <a:buChar char="✓"/>
              <a:tabLst>
                <a:tab pos="497840" algn="l"/>
              </a:tabLst>
            </a:pP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E'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fondamentale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che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il bambino impari a  riconoscere l'operatore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come qualcosa</a:t>
            </a:r>
            <a:r>
              <a:rPr sz="3200" spc="-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di</a:t>
            </a:r>
            <a:endParaRPr sz="3200">
              <a:latin typeface="Corbel"/>
              <a:cs typeface="Corbel"/>
            </a:endParaRPr>
          </a:p>
          <a:p>
            <a:pPr marL="3129280">
              <a:lnSpc>
                <a:spcPts val="3554"/>
              </a:lnSpc>
            </a:pP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positivo.</a:t>
            </a:r>
            <a:endParaRPr sz="3200">
              <a:latin typeface="Corbel"/>
              <a:cs typeface="Corbel"/>
            </a:endParaRPr>
          </a:p>
          <a:p>
            <a:pPr>
              <a:lnSpc>
                <a:spcPct val="100000"/>
              </a:lnSpc>
            </a:pPr>
            <a:endParaRPr sz="3250">
              <a:latin typeface="Times New Roman"/>
              <a:cs typeface="Times New Roman"/>
            </a:endParaRPr>
          </a:p>
          <a:p>
            <a:pPr marL="305435" marR="5080" indent="-305435">
              <a:lnSpc>
                <a:spcPts val="3650"/>
              </a:lnSpc>
              <a:buClr>
                <a:srgbClr val="71A276"/>
              </a:buClr>
              <a:buSzPct val="67187"/>
              <a:buFont typeface="MS Gothic"/>
              <a:buChar char="✓"/>
              <a:tabLst>
                <a:tab pos="305435" algn="l"/>
              </a:tabLst>
            </a:pPr>
            <a:r>
              <a:rPr sz="3200" i="1" dirty="0">
                <a:solidFill>
                  <a:srgbClr val="FFFFFF"/>
                </a:solidFill>
                <a:latin typeface="Corbel"/>
                <a:cs typeface="Corbel"/>
              </a:rPr>
              <a:t>la </a:t>
            </a:r>
            <a:r>
              <a:rPr sz="3200" i="1" spc="-5" dirty="0">
                <a:solidFill>
                  <a:srgbClr val="FFFFFF"/>
                </a:solidFill>
                <a:latin typeface="Corbel"/>
                <a:cs typeface="Corbel"/>
              </a:rPr>
              <a:t>motivazione </a:t>
            </a:r>
            <a:r>
              <a:rPr sz="3200" i="1" dirty="0">
                <a:solidFill>
                  <a:srgbClr val="FFFFFF"/>
                </a:solidFill>
                <a:latin typeface="Corbel"/>
                <a:cs typeface="Corbel"/>
              </a:rPr>
              <a:t>del bambino è </a:t>
            </a:r>
            <a:r>
              <a:rPr sz="3200" i="1" spc="-5" dirty="0">
                <a:solidFill>
                  <a:srgbClr val="FFFFFF"/>
                </a:solidFill>
                <a:latin typeface="Corbel"/>
                <a:cs typeface="Corbel"/>
              </a:rPr>
              <a:t>indispensabile  </a:t>
            </a:r>
            <a:r>
              <a:rPr sz="3200" i="1" dirty="0">
                <a:solidFill>
                  <a:srgbClr val="FFFFFF"/>
                </a:solidFill>
                <a:latin typeface="Corbel"/>
                <a:cs typeface="Corbel"/>
              </a:rPr>
              <a:t>per </a:t>
            </a:r>
            <a:r>
              <a:rPr sz="3200" i="1" spc="-5" dirty="0">
                <a:solidFill>
                  <a:srgbClr val="FFFFFF"/>
                </a:solidFill>
                <a:latin typeface="Corbel"/>
                <a:cs typeface="Corbel"/>
              </a:rPr>
              <a:t>un intervento</a:t>
            </a:r>
            <a:r>
              <a:rPr sz="3200" i="1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i="1" dirty="0">
                <a:solidFill>
                  <a:srgbClr val="FFFFFF"/>
                </a:solidFill>
                <a:latin typeface="Corbel"/>
                <a:cs typeface="Corbel"/>
              </a:rPr>
              <a:t>efficace...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1342" y="333438"/>
            <a:ext cx="1243012" cy="9667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85950" y="3789298"/>
            <a:ext cx="917968" cy="600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31086" y="4797361"/>
            <a:ext cx="1520444" cy="1789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51607" y="4797361"/>
            <a:ext cx="722706" cy="1738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74163" y="1844611"/>
            <a:ext cx="864387" cy="10112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12336" y="4941823"/>
            <a:ext cx="1366774" cy="14685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42080" y="3068701"/>
            <a:ext cx="1366901" cy="15621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44419" y="260350"/>
            <a:ext cx="1028700" cy="1371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04386" y="1916048"/>
            <a:ext cx="1130731" cy="12843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89380" y="1557400"/>
            <a:ext cx="1016825" cy="11461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19525" y="549275"/>
            <a:ext cx="1032268" cy="10922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361057" y="3141726"/>
            <a:ext cx="1025131" cy="9398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50586" y="2924175"/>
            <a:ext cx="702945" cy="1008380"/>
          </a:xfrm>
          <a:custGeom>
            <a:avLst/>
            <a:gdLst/>
            <a:ahLst/>
            <a:cxnLst/>
            <a:rect l="l" t="t" r="r" b="b"/>
            <a:pathLst>
              <a:path w="702945" h="1008379">
                <a:moveTo>
                  <a:pt x="526923" y="0"/>
                </a:moveTo>
                <a:lnTo>
                  <a:pt x="526923" y="251967"/>
                </a:lnTo>
                <a:lnTo>
                  <a:pt x="0" y="251967"/>
                </a:lnTo>
                <a:lnTo>
                  <a:pt x="0" y="756031"/>
                </a:lnTo>
                <a:lnTo>
                  <a:pt x="526923" y="756031"/>
                </a:lnTo>
                <a:lnTo>
                  <a:pt x="526923" y="1008126"/>
                </a:lnTo>
                <a:lnTo>
                  <a:pt x="702563" y="504063"/>
                </a:lnTo>
                <a:lnTo>
                  <a:pt x="526923" y="0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50586" y="2924175"/>
            <a:ext cx="702945" cy="1008380"/>
          </a:xfrm>
          <a:custGeom>
            <a:avLst/>
            <a:gdLst/>
            <a:ahLst/>
            <a:cxnLst/>
            <a:rect l="l" t="t" r="r" b="b"/>
            <a:pathLst>
              <a:path w="702945" h="1008379">
                <a:moveTo>
                  <a:pt x="0" y="251967"/>
                </a:moveTo>
                <a:lnTo>
                  <a:pt x="526923" y="251967"/>
                </a:lnTo>
                <a:lnTo>
                  <a:pt x="526923" y="0"/>
                </a:lnTo>
                <a:lnTo>
                  <a:pt x="702563" y="504063"/>
                </a:lnTo>
                <a:lnTo>
                  <a:pt x="526923" y="1008126"/>
                </a:lnTo>
                <a:lnTo>
                  <a:pt x="526923" y="756031"/>
                </a:lnTo>
                <a:lnTo>
                  <a:pt x="0" y="756031"/>
                </a:lnTo>
                <a:lnTo>
                  <a:pt x="0" y="25196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739765" y="926084"/>
            <a:ext cx="2275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Rockwell"/>
                <a:cs typeface="Rockwell"/>
              </a:rPr>
              <a:t>PERSO</a:t>
            </a:r>
            <a:r>
              <a:rPr sz="3600" b="1" spc="-65" dirty="0">
                <a:latin typeface="Rockwell"/>
                <a:cs typeface="Rockwell"/>
              </a:rPr>
              <a:t>N</a:t>
            </a:r>
            <a:r>
              <a:rPr sz="3600" b="1" dirty="0">
                <a:latin typeface="Rockwell"/>
                <a:cs typeface="Rockwell"/>
              </a:rPr>
              <a:t>A</a:t>
            </a:r>
            <a:endParaRPr sz="3600">
              <a:latin typeface="Rockwell"/>
              <a:cs typeface="Rockwel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95898" y="3087115"/>
            <a:ext cx="24345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0" dirty="0">
                <a:solidFill>
                  <a:srgbClr val="FFFFFF"/>
                </a:solidFill>
                <a:latin typeface="Rockwell"/>
                <a:cs typeface="Rockwell"/>
              </a:rPr>
              <a:t>ATTIVITA’</a:t>
            </a:r>
            <a:endParaRPr sz="3600">
              <a:latin typeface="Rockwell"/>
              <a:cs typeface="Rockwel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47715" y="5176520"/>
            <a:ext cx="26162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FFFF"/>
                </a:solidFill>
                <a:latin typeface="Rockwell"/>
                <a:cs typeface="Rockwell"/>
              </a:rPr>
              <a:t>AMBI</a:t>
            </a:r>
            <a:r>
              <a:rPr sz="3600" b="1" spc="-20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3600" b="1" dirty="0">
                <a:solidFill>
                  <a:srgbClr val="FFFFFF"/>
                </a:solidFill>
                <a:latin typeface="Rockwell"/>
                <a:cs typeface="Rockwell"/>
              </a:rPr>
              <a:t>NTE</a:t>
            </a:r>
            <a:endParaRPr sz="3600">
              <a:latin typeface="Rockwell"/>
              <a:cs typeface="Rockwel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303907" y="4076700"/>
            <a:ext cx="812012" cy="10826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34439" y="672083"/>
            <a:ext cx="7484364" cy="7360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08682" y="1724914"/>
            <a:ext cx="1628139" cy="1897380"/>
          </a:xfrm>
          <a:custGeom>
            <a:avLst/>
            <a:gdLst/>
            <a:ahLst/>
            <a:cxnLst/>
            <a:rect l="l" t="t" r="r" b="b"/>
            <a:pathLst>
              <a:path w="1628139" h="1897379">
                <a:moveTo>
                  <a:pt x="813816" y="0"/>
                </a:moveTo>
                <a:lnTo>
                  <a:pt x="813816" y="284607"/>
                </a:lnTo>
                <a:lnTo>
                  <a:pt x="0" y="284607"/>
                </a:lnTo>
                <a:lnTo>
                  <a:pt x="0" y="1612646"/>
                </a:lnTo>
                <a:lnTo>
                  <a:pt x="813816" y="1612646"/>
                </a:lnTo>
                <a:lnTo>
                  <a:pt x="813816" y="1897126"/>
                </a:lnTo>
                <a:lnTo>
                  <a:pt x="1627758" y="948563"/>
                </a:lnTo>
                <a:lnTo>
                  <a:pt x="813816" y="0"/>
                </a:lnTo>
                <a:close/>
              </a:path>
            </a:pathLst>
          </a:custGeom>
          <a:solidFill>
            <a:srgbClr val="F5C5B4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08682" y="1724914"/>
            <a:ext cx="1628139" cy="1897380"/>
          </a:xfrm>
          <a:custGeom>
            <a:avLst/>
            <a:gdLst/>
            <a:ahLst/>
            <a:cxnLst/>
            <a:rect l="l" t="t" r="r" b="b"/>
            <a:pathLst>
              <a:path w="1628139" h="1897379">
                <a:moveTo>
                  <a:pt x="0" y="284607"/>
                </a:moveTo>
                <a:lnTo>
                  <a:pt x="813816" y="284607"/>
                </a:lnTo>
                <a:lnTo>
                  <a:pt x="813816" y="0"/>
                </a:lnTo>
                <a:lnTo>
                  <a:pt x="1627758" y="948563"/>
                </a:lnTo>
                <a:lnTo>
                  <a:pt x="813816" y="1897126"/>
                </a:lnTo>
                <a:lnTo>
                  <a:pt x="813816" y="1612646"/>
                </a:lnTo>
                <a:lnTo>
                  <a:pt x="0" y="1612646"/>
                </a:lnTo>
                <a:lnTo>
                  <a:pt x="0" y="284607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49245" y="2441829"/>
            <a:ext cx="735330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11150" marR="5080" indent="-299085">
              <a:lnSpc>
                <a:spcPts val="1510"/>
              </a:lnSpc>
              <a:spcBef>
                <a:spcPts val="295"/>
              </a:spcBef>
            </a:pPr>
            <a:r>
              <a:rPr sz="1400" spc="-5" dirty="0">
                <a:solidFill>
                  <a:srgbClr val="FFFFFF"/>
                </a:solidFill>
                <a:latin typeface="Rockwell"/>
                <a:cs typeface="Rockwell"/>
              </a:rPr>
              <a:t>ope</a:t>
            </a:r>
            <a:r>
              <a:rPr sz="1400" spc="-40" dirty="0">
                <a:solidFill>
                  <a:srgbClr val="FFFFFF"/>
                </a:solidFill>
                <a:latin typeface="Rockwell"/>
                <a:cs typeface="Rockwell"/>
              </a:rPr>
              <a:t>r</a:t>
            </a:r>
            <a:r>
              <a:rPr sz="1400" dirty="0">
                <a:solidFill>
                  <a:srgbClr val="FFFFFF"/>
                </a:solidFill>
                <a:latin typeface="Rockwell"/>
                <a:cs typeface="Rockwell"/>
              </a:rPr>
              <a:t>a</a:t>
            </a:r>
            <a:r>
              <a:rPr sz="1400" spc="-10" dirty="0">
                <a:solidFill>
                  <a:srgbClr val="FFFFFF"/>
                </a:solidFill>
                <a:latin typeface="Rockwell"/>
                <a:cs typeface="Rockwell"/>
              </a:rPr>
              <a:t>t</a:t>
            </a:r>
            <a:r>
              <a:rPr sz="1400" spc="-5" dirty="0">
                <a:solidFill>
                  <a:srgbClr val="FFFFFF"/>
                </a:solidFill>
                <a:latin typeface="Rockwell"/>
                <a:cs typeface="Rockwell"/>
              </a:rPr>
              <a:t>or  </a:t>
            </a:r>
            <a:r>
              <a:rPr sz="1400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01647" y="2130932"/>
            <a:ext cx="813943" cy="10852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66494" y="1877949"/>
            <a:ext cx="483234" cy="1474470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 marR="5080" indent="60960">
              <a:lnSpc>
                <a:spcPts val="5400"/>
              </a:lnSpc>
              <a:spcBef>
                <a:spcPts val="785"/>
              </a:spcBef>
            </a:pPr>
            <a:r>
              <a:rPr sz="5000" dirty="0">
                <a:solidFill>
                  <a:srgbClr val="FFFFFF"/>
                </a:solidFill>
                <a:latin typeface="Rockwell"/>
                <a:cs typeface="Rockwell"/>
              </a:rPr>
              <a:t>S  N</a:t>
            </a:r>
            <a:endParaRPr sz="5000">
              <a:latin typeface="Rockwell"/>
              <a:cs typeface="Rockwel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045077" y="1724914"/>
            <a:ext cx="1628139" cy="1897380"/>
          </a:xfrm>
          <a:custGeom>
            <a:avLst/>
            <a:gdLst/>
            <a:ahLst/>
            <a:cxnLst/>
            <a:rect l="l" t="t" r="r" b="b"/>
            <a:pathLst>
              <a:path w="1628139" h="1897379">
                <a:moveTo>
                  <a:pt x="813815" y="0"/>
                </a:moveTo>
                <a:lnTo>
                  <a:pt x="813815" y="284607"/>
                </a:lnTo>
                <a:lnTo>
                  <a:pt x="0" y="284607"/>
                </a:lnTo>
                <a:lnTo>
                  <a:pt x="0" y="1612646"/>
                </a:lnTo>
                <a:lnTo>
                  <a:pt x="813815" y="1612646"/>
                </a:lnTo>
                <a:lnTo>
                  <a:pt x="813815" y="1897126"/>
                </a:lnTo>
                <a:lnTo>
                  <a:pt x="1627759" y="948563"/>
                </a:lnTo>
                <a:lnTo>
                  <a:pt x="813815" y="0"/>
                </a:lnTo>
                <a:close/>
              </a:path>
            </a:pathLst>
          </a:custGeom>
          <a:solidFill>
            <a:srgbClr val="F5C5B4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45077" y="1724914"/>
            <a:ext cx="1628139" cy="1897380"/>
          </a:xfrm>
          <a:custGeom>
            <a:avLst/>
            <a:gdLst/>
            <a:ahLst/>
            <a:cxnLst/>
            <a:rect l="l" t="t" r="r" b="b"/>
            <a:pathLst>
              <a:path w="1628139" h="1897379">
                <a:moveTo>
                  <a:pt x="0" y="284607"/>
                </a:moveTo>
                <a:lnTo>
                  <a:pt x="813815" y="284607"/>
                </a:lnTo>
                <a:lnTo>
                  <a:pt x="813815" y="0"/>
                </a:lnTo>
                <a:lnTo>
                  <a:pt x="1627759" y="948563"/>
                </a:lnTo>
                <a:lnTo>
                  <a:pt x="813815" y="1897126"/>
                </a:lnTo>
                <a:lnTo>
                  <a:pt x="813815" y="1612646"/>
                </a:lnTo>
                <a:lnTo>
                  <a:pt x="0" y="1612646"/>
                </a:lnTo>
                <a:lnTo>
                  <a:pt x="0" y="284607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448936" y="2429001"/>
            <a:ext cx="716280" cy="4565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5"/>
              </a:spcBef>
              <a:buChar char="•"/>
              <a:tabLst>
                <a:tab pos="127000" algn="l"/>
              </a:tabLst>
            </a:pPr>
            <a:r>
              <a:rPr sz="1400" spc="-5" dirty="0">
                <a:solidFill>
                  <a:srgbClr val="FFFFFF"/>
                </a:solidFill>
                <a:latin typeface="Rockwell"/>
                <a:cs typeface="Rockwell"/>
              </a:rPr>
              <a:t>bolle</a:t>
            </a:r>
            <a:endParaRPr sz="1400">
              <a:latin typeface="Rockwell"/>
              <a:cs typeface="Rockwell"/>
            </a:endParaRPr>
          </a:p>
          <a:p>
            <a:pPr marL="127000" indent="-114300">
              <a:lnSpc>
                <a:spcPct val="100000"/>
              </a:lnSpc>
              <a:spcBef>
                <a:spcPts val="25"/>
              </a:spcBef>
              <a:buChar char="•"/>
              <a:tabLst>
                <a:tab pos="127000" algn="l"/>
              </a:tabLst>
            </a:pPr>
            <a:r>
              <a:rPr sz="1400" dirty="0">
                <a:solidFill>
                  <a:srgbClr val="FFFFFF"/>
                </a:solidFill>
                <a:latin typeface="Rockwell"/>
                <a:cs typeface="Rockwell"/>
              </a:rPr>
              <a:t>musica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638169" y="2130932"/>
            <a:ext cx="813815" cy="10852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791203" y="1877949"/>
            <a:ext cx="508634" cy="1474470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 marR="5080" indent="73025">
              <a:lnSpc>
                <a:spcPts val="5400"/>
              </a:lnSpc>
              <a:spcBef>
                <a:spcPts val="785"/>
              </a:spcBef>
            </a:pPr>
            <a:r>
              <a:rPr sz="5000" dirty="0">
                <a:solidFill>
                  <a:srgbClr val="FFFFFF"/>
                </a:solidFill>
                <a:latin typeface="Rockwell"/>
                <a:cs typeface="Rockwell"/>
              </a:rPr>
              <a:t>S  C</a:t>
            </a:r>
            <a:endParaRPr sz="5000">
              <a:latin typeface="Rockwell"/>
              <a:cs typeface="Rockwel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181471" y="1724914"/>
            <a:ext cx="1628139" cy="1897380"/>
          </a:xfrm>
          <a:custGeom>
            <a:avLst/>
            <a:gdLst/>
            <a:ahLst/>
            <a:cxnLst/>
            <a:rect l="l" t="t" r="r" b="b"/>
            <a:pathLst>
              <a:path w="1628140" h="1897379">
                <a:moveTo>
                  <a:pt x="813943" y="0"/>
                </a:moveTo>
                <a:lnTo>
                  <a:pt x="813943" y="284607"/>
                </a:lnTo>
                <a:lnTo>
                  <a:pt x="0" y="284607"/>
                </a:lnTo>
                <a:lnTo>
                  <a:pt x="0" y="1612646"/>
                </a:lnTo>
                <a:lnTo>
                  <a:pt x="813943" y="1612646"/>
                </a:lnTo>
                <a:lnTo>
                  <a:pt x="813943" y="1897126"/>
                </a:lnTo>
                <a:lnTo>
                  <a:pt x="1627758" y="948563"/>
                </a:lnTo>
                <a:lnTo>
                  <a:pt x="813943" y="0"/>
                </a:lnTo>
                <a:close/>
              </a:path>
            </a:pathLst>
          </a:custGeom>
          <a:solidFill>
            <a:srgbClr val="F5C5B4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181471" y="1724914"/>
            <a:ext cx="1628139" cy="1897380"/>
          </a:xfrm>
          <a:custGeom>
            <a:avLst/>
            <a:gdLst/>
            <a:ahLst/>
            <a:cxnLst/>
            <a:rect l="l" t="t" r="r" b="b"/>
            <a:pathLst>
              <a:path w="1628140" h="1897379">
                <a:moveTo>
                  <a:pt x="0" y="284607"/>
                </a:moveTo>
                <a:lnTo>
                  <a:pt x="813943" y="284607"/>
                </a:lnTo>
                <a:lnTo>
                  <a:pt x="813943" y="0"/>
                </a:lnTo>
                <a:lnTo>
                  <a:pt x="1627758" y="948563"/>
                </a:lnTo>
                <a:lnTo>
                  <a:pt x="813943" y="1897126"/>
                </a:lnTo>
                <a:lnTo>
                  <a:pt x="813943" y="1612646"/>
                </a:lnTo>
                <a:lnTo>
                  <a:pt x="0" y="1612646"/>
                </a:lnTo>
                <a:lnTo>
                  <a:pt x="0" y="284607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627368" y="2441829"/>
            <a:ext cx="716280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78435" marR="5080" indent="-166370">
              <a:lnSpc>
                <a:spcPts val="1510"/>
              </a:lnSpc>
              <a:spcBef>
                <a:spcPts val="295"/>
              </a:spcBef>
            </a:pPr>
            <a:r>
              <a:rPr sz="1400" dirty="0">
                <a:solidFill>
                  <a:srgbClr val="FFFFFF"/>
                </a:solidFill>
                <a:latin typeface="Rockwell"/>
                <a:cs typeface="Rockwell"/>
              </a:rPr>
              <a:t>d</a:t>
            </a:r>
            <a:r>
              <a:rPr sz="1400" spc="-30" dirty="0">
                <a:solidFill>
                  <a:srgbClr val="FFFFFF"/>
                </a:solidFill>
                <a:latin typeface="Rockwell"/>
                <a:cs typeface="Rockwell"/>
              </a:rPr>
              <a:t>i</a:t>
            </a:r>
            <a:r>
              <a:rPr sz="1400" spc="-45" dirty="0">
                <a:solidFill>
                  <a:srgbClr val="FFFFFF"/>
                </a:solidFill>
                <a:latin typeface="Rockwell"/>
                <a:cs typeface="Rockwell"/>
              </a:rPr>
              <a:t>v</a:t>
            </a:r>
            <a:r>
              <a:rPr sz="1400" spc="-5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1400" spc="20" dirty="0">
                <a:solidFill>
                  <a:srgbClr val="FFFFFF"/>
                </a:solidFill>
                <a:latin typeface="Rockwell"/>
                <a:cs typeface="Rockwell"/>
              </a:rPr>
              <a:t>r</a:t>
            </a:r>
            <a:r>
              <a:rPr sz="1400" dirty="0">
                <a:solidFill>
                  <a:srgbClr val="FFFFFF"/>
                </a:solidFill>
                <a:latin typeface="Rockwell"/>
                <a:cs typeface="Rockwell"/>
              </a:rPr>
              <a:t>t</a:t>
            </a:r>
            <a:r>
              <a:rPr sz="1400" spc="-10" dirty="0">
                <a:solidFill>
                  <a:srgbClr val="FFFFFF"/>
                </a:solidFill>
                <a:latin typeface="Rockwell"/>
                <a:cs typeface="Rockwell"/>
              </a:rPr>
              <a:t>i</a:t>
            </a:r>
            <a:r>
              <a:rPr sz="1400" dirty="0">
                <a:solidFill>
                  <a:srgbClr val="FFFFFF"/>
                </a:solidFill>
                <a:latin typeface="Rockwell"/>
                <a:cs typeface="Rockwell"/>
              </a:rPr>
              <a:t>m  </a:t>
            </a:r>
            <a:r>
              <a:rPr sz="1400" spc="-5" dirty="0">
                <a:solidFill>
                  <a:srgbClr val="FFFFFF"/>
                </a:solidFill>
                <a:latin typeface="Rockwell"/>
                <a:cs typeface="Rockwell"/>
              </a:rPr>
              <a:t>ento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774563" y="2130932"/>
            <a:ext cx="813942" cy="10852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927852" y="1877949"/>
            <a:ext cx="508634" cy="1474470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 marR="5080" indent="48260">
              <a:lnSpc>
                <a:spcPts val="5400"/>
              </a:lnSpc>
              <a:spcBef>
                <a:spcPts val="785"/>
              </a:spcBef>
            </a:pPr>
            <a:r>
              <a:rPr sz="5000" dirty="0">
                <a:solidFill>
                  <a:srgbClr val="FFFFFF"/>
                </a:solidFill>
                <a:latin typeface="Rockwell"/>
                <a:cs typeface="Rockwell"/>
              </a:rPr>
              <a:t>R  C</a:t>
            </a:r>
            <a:endParaRPr sz="5000">
              <a:latin typeface="Rockwell"/>
              <a:cs typeface="Rockwel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412110" y="3645027"/>
            <a:ext cx="2161540" cy="2519680"/>
          </a:xfrm>
          <a:custGeom>
            <a:avLst/>
            <a:gdLst/>
            <a:ahLst/>
            <a:cxnLst/>
            <a:rect l="l" t="t" r="r" b="b"/>
            <a:pathLst>
              <a:path w="2161540" h="2519679">
                <a:moveTo>
                  <a:pt x="1080769" y="0"/>
                </a:moveTo>
                <a:lnTo>
                  <a:pt x="1080769" y="377825"/>
                </a:lnTo>
                <a:lnTo>
                  <a:pt x="0" y="377825"/>
                </a:lnTo>
                <a:lnTo>
                  <a:pt x="0" y="2141258"/>
                </a:lnTo>
                <a:lnTo>
                  <a:pt x="1080769" y="2141258"/>
                </a:lnTo>
                <a:lnTo>
                  <a:pt x="1080769" y="2519121"/>
                </a:lnTo>
                <a:lnTo>
                  <a:pt x="2161413" y="1259586"/>
                </a:lnTo>
                <a:lnTo>
                  <a:pt x="1080769" y="0"/>
                </a:lnTo>
                <a:close/>
              </a:path>
            </a:pathLst>
          </a:custGeom>
          <a:solidFill>
            <a:srgbClr val="F5C5B4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12110" y="3645027"/>
            <a:ext cx="2161540" cy="2519680"/>
          </a:xfrm>
          <a:custGeom>
            <a:avLst/>
            <a:gdLst/>
            <a:ahLst/>
            <a:cxnLst/>
            <a:rect l="l" t="t" r="r" b="b"/>
            <a:pathLst>
              <a:path w="2161540" h="2519679">
                <a:moveTo>
                  <a:pt x="0" y="377825"/>
                </a:moveTo>
                <a:lnTo>
                  <a:pt x="1080769" y="377825"/>
                </a:lnTo>
                <a:lnTo>
                  <a:pt x="1080769" y="0"/>
                </a:lnTo>
                <a:lnTo>
                  <a:pt x="2161413" y="1259586"/>
                </a:lnTo>
                <a:lnTo>
                  <a:pt x="1080769" y="2519121"/>
                </a:lnTo>
                <a:lnTo>
                  <a:pt x="1080769" y="2141258"/>
                </a:lnTo>
                <a:lnTo>
                  <a:pt x="0" y="2141258"/>
                </a:lnTo>
                <a:lnTo>
                  <a:pt x="0" y="377825"/>
                </a:lnTo>
                <a:close/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990850" y="4595622"/>
            <a:ext cx="988060" cy="575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165"/>
              </a:lnSpc>
              <a:spcBef>
                <a:spcPts val="95"/>
              </a:spcBef>
            </a:pPr>
            <a:r>
              <a:rPr sz="1900" spc="-10" dirty="0">
                <a:solidFill>
                  <a:srgbClr val="FFFFFF"/>
                </a:solidFill>
                <a:latin typeface="Rockwell"/>
                <a:cs typeface="Rockwell"/>
              </a:rPr>
              <a:t>o</a:t>
            </a:r>
            <a:r>
              <a:rPr sz="1900" dirty="0">
                <a:solidFill>
                  <a:srgbClr val="FFFFFF"/>
                </a:solidFill>
                <a:latin typeface="Rockwell"/>
                <a:cs typeface="Rockwell"/>
              </a:rPr>
              <a:t>p</a:t>
            </a:r>
            <a:r>
              <a:rPr sz="1900" spc="-10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1900" spc="-50" dirty="0">
                <a:solidFill>
                  <a:srgbClr val="FFFFFF"/>
                </a:solidFill>
                <a:latin typeface="Rockwell"/>
                <a:cs typeface="Rockwell"/>
              </a:rPr>
              <a:t>r</a:t>
            </a: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at</a:t>
            </a:r>
            <a:r>
              <a:rPr sz="1900" dirty="0">
                <a:solidFill>
                  <a:srgbClr val="FFFFFF"/>
                </a:solidFill>
                <a:latin typeface="Rockwell"/>
                <a:cs typeface="Rockwell"/>
              </a:rPr>
              <a:t>o</a:t>
            </a: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r</a:t>
            </a:r>
            <a:endParaRPr sz="1900">
              <a:latin typeface="Rockwell"/>
              <a:cs typeface="Rockwell"/>
            </a:endParaRPr>
          </a:p>
          <a:p>
            <a:pPr marR="1905" algn="ctr">
              <a:lnSpc>
                <a:spcPts val="2165"/>
              </a:lnSpc>
            </a:pP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871726" y="4184141"/>
            <a:ext cx="1080770" cy="14409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084958" y="3874770"/>
            <a:ext cx="653415" cy="190881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 marR="5080" indent="93980">
              <a:lnSpc>
                <a:spcPts val="7020"/>
              </a:lnSpc>
              <a:spcBef>
                <a:spcPts val="985"/>
              </a:spcBef>
            </a:pPr>
            <a:r>
              <a:rPr sz="6500" dirty="0">
                <a:solidFill>
                  <a:srgbClr val="FFFFFF"/>
                </a:solidFill>
                <a:latin typeface="Rockwell"/>
                <a:cs typeface="Rockwell"/>
              </a:rPr>
              <a:t>S  C</a:t>
            </a:r>
            <a:endParaRPr sz="6500">
              <a:latin typeface="Rockwell"/>
              <a:cs typeface="Rockwel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67833" y="3645027"/>
            <a:ext cx="2161540" cy="2519680"/>
          </a:xfrm>
          <a:custGeom>
            <a:avLst/>
            <a:gdLst/>
            <a:ahLst/>
            <a:cxnLst/>
            <a:rect l="l" t="t" r="r" b="b"/>
            <a:pathLst>
              <a:path w="2161540" h="2519679">
                <a:moveTo>
                  <a:pt x="1080769" y="0"/>
                </a:moveTo>
                <a:lnTo>
                  <a:pt x="1080769" y="377825"/>
                </a:lnTo>
                <a:lnTo>
                  <a:pt x="0" y="377825"/>
                </a:lnTo>
                <a:lnTo>
                  <a:pt x="0" y="2141258"/>
                </a:lnTo>
                <a:lnTo>
                  <a:pt x="1080769" y="2141258"/>
                </a:lnTo>
                <a:lnTo>
                  <a:pt x="1080769" y="2519121"/>
                </a:lnTo>
                <a:lnTo>
                  <a:pt x="2161413" y="1259586"/>
                </a:lnTo>
                <a:lnTo>
                  <a:pt x="1080769" y="0"/>
                </a:lnTo>
                <a:close/>
              </a:path>
            </a:pathLst>
          </a:custGeom>
          <a:solidFill>
            <a:srgbClr val="F5C5B4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67833" y="3645027"/>
            <a:ext cx="2161540" cy="2519680"/>
          </a:xfrm>
          <a:custGeom>
            <a:avLst/>
            <a:gdLst/>
            <a:ahLst/>
            <a:cxnLst/>
            <a:rect l="l" t="t" r="r" b="b"/>
            <a:pathLst>
              <a:path w="2161540" h="2519679">
                <a:moveTo>
                  <a:pt x="0" y="377825"/>
                </a:moveTo>
                <a:lnTo>
                  <a:pt x="1080769" y="377825"/>
                </a:lnTo>
                <a:lnTo>
                  <a:pt x="1080769" y="0"/>
                </a:lnTo>
                <a:lnTo>
                  <a:pt x="2161413" y="1259586"/>
                </a:lnTo>
                <a:lnTo>
                  <a:pt x="1080769" y="2519121"/>
                </a:lnTo>
                <a:lnTo>
                  <a:pt x="1080769" y="2141258"/>
                </a:lnTo>
                <a:lnTo>
                  <a:pt x="0" y="2141258"/>
                </a:lnTo>
                <a:lnTo>
                  <a:pt x="0" y="377825"/>
                </a:lnTo>
                <a:close/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854700" y="4595622"/>
            <a:ext cx="960755" cy="575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165"/>
              </a:lnSpc>
              <a:spcBef>
                <a:spcPts val="95"/>
              </a:spcBef>
            </a:pP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d</a:t>
            </a:r>
            <a:r>
              <a:rPr sz="1900" spc="-40" dirty="0">
                <a:solidFill>
                  <a:srgbClr val="FFFFFF"/>
                </a:solidFill>
                <a:latin typeface="Rockwell"/>
                <a:cs typeface="Rockwell"/>
              </a:rPr>
              <a:t>i</a:t>
            </a:r>
            <a:r>
              <a:rPr sz="1900" spc="-50" dirty="0">
                <a:solidFill>
                  <a:srgbClr val="FFFFFF"/>
                </a:solidFill>
                <a:latin typeface="Rockwell"/>
                <a:cs typeface="Rockwell"/>
              </a:rPr>
              <a:t>v</a:t>
            </a:r>
            <a:r>
              <a:rPr sz="1900" spc="-10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1900" spc="20" dirty="0">
                <a:solidFill>
                  <a:srgbClr val="FFFFFF"/>
                </a:solidFill>
                <a:latin typeface="Rockwell"/>
                <a:cs typeface="Rockwell"/>
              </a:rPr>
              <a:t>r</a:t>
            </a: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tim</a:t>
            </a:r>
            <a:endParaRPr sz="1900">
              <a:latin typeface="Rockwell"/>
              <a:cs typeface="Rockwell"/>
            </a:endParaRPr>
          </a:p>
          <a:p>
            <a:pPr marL="1270" algn="ctr">
              <a:lnSpc>
                <a:spcPts val="2165"/>
              </a:lnSpc>
            </a:pPr>
            <a:r>
              <a:rPr sz="1900" spc="-5" dirty="0">
                <a:solidFill>
                  <a:srgbClr val="FFFFFF"/>
                </a:solidFill>
                <a:latin typeface="Rockwell"/>
                <a:cs typeface="Rockwell"/>
              </a:rPr>
              <a:t>ento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727575" y="4184141"/>
            <a:ext cx="1080642" cy="14409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941189" y="3874770"/>
            <a:ext cx="653415" cy="190881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 marR="5080" indent="65405">
              <a:lnSpc>
                <a:spcPts val="7020"/>
              </a:lnSpc>
              <a:spcBef>
                <a:spcPts val="985"/>
              </a:spcBef>
            </a:pPr>
            <a:r>
              <a:rPr sz="6500" dirty="0">
                <a:solidFill>
                  <a:srgbClr val="FFFFFF"/>
                </a:solidFill>
                <a:latin typeface="Rockwell"/>
                <a:cs typeface="Rockwell"/>
              </a:rPr>
              <a:t>R  C</a:t>
            </a:r>
            <a:endParaRPr sz="6500">
              <a:latin typeface="Rockwell"/>
              <a:cs typeface="Rockwel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527428" y="6190894"/>
            <a:ext cx="1884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Rockwell"/>
                <a:cs typeface="Rockwell"/>
              </a:rPr>
              <a:t>Cond</a:t>
            </a:r>
            <a:r>
              <a:rPr sz="1800" spc="5" dirty="0">
                <a:solidFill>
                  <a:srgbClr val="FFFFFF"/>
                </a:solidFill>
                <a:latin typeface="Rockwell"/>
                <a:cs typeface="Rockwell"/>
              </a:rPr>
              <a:t>i</a:t>
            </a:r>
            <a:r>
              <a:rPr sz="1800" spc="-5" dirty="0">
                <a:solidFill>
                  <a:srgbClr val="FFFFFF"/>
                </a:solidFill>
                <a:latin typeface="Rockwell"/>
                <a:cs typeface="Rockwell"/>
              </a:rPr>
              <a:t>zion</a:t>
            </a:r>
            <a:r>
              <a:rPr sz="1800" dirty="0">
                <a:solidFill>
                  <a:srgbClr val="FFFFFF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FFFFFF"/>
                </a:solidFill>
                <a:latin typeface="Rockwell"/>
                <a:cs typeface="Rockwell"/>
              </a:rPr>
              <a:t>mento  Rispondente</a:t>
            </a:r>
            <a:endParaRPr sz="1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7785" y="1518472"/>
            <a:ext cx="5189855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0" marR="5080" indent="-832485">
              <a:lnSpc>
                <a:spcPct val="150000"/>
              </a:lnSpc>
              <a:spcBef>
                <a:spcPts val="100"/>
              </a:spcBef>
            </a:pPr>
            <a:r>
              <a:rPr sz="6600" b="1" spc="-5" dirty="0">
                <a:latin typeface="Cambria"/>
                <a:cs typeface="Cambria"/>
              </a:rPr>
              <a:t>Suggerimenti  </a:t>
            </a:r>
            <a:r>
              <a:rPr sz="6600" b="1" spc="-35" dirty="0">
                <a:latin typeface="Cambria"/>
                <a:cs typeface="Cambria"/>
              </a:rPr>
              <a:t>operativi</a:t>
            </a:r>
            <a:endParaRPr sz="6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5683" y="506933"/>
            <a:ext cx="60731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u="heavy" spc="-800" dirty="0"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spc="-40" dirty="0"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PAIRING </a:t>
            </a:r>
            <a:r>
              <a:rPr sz="3200" b="1" u="heavy" dirty="0"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CON</a:t>
            </a:r>
            <a:r>
              <a:rPr sz="3200" b="1" u="heavy" spc="-15" dirty="0"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3200" b="1" u="heavy" spc="-35" dirty="0"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L’EDUCATORE</a:t>
            </a:r>
            <a:endParaRPr sz="32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540" y="1485646"/>
            <a:ext cx="7591425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-"/>
              <a:tabLst>
                <a:tab pos="19558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pairing è il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processo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attraverso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quale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l’educatore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stabilisce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se stesso come rinforzo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condizionale,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per 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stabilire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relazione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positiva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con il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bambino 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(Sundberg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&amp;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Partington,</a:t>
            </a:r>
            <a:r>
              <a:rPr sz="2400" spc="-2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1998)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Rockwell"/>
              <a:buChar char="-"/>
            </a:pPr>
            <a:endParaRPr sz="2500">
              <a:latin typeface="Times New Roman"/>
              <a:cs typeface="Times New Roman"/>
            </a:endParaRPr>
          </a:p>
          <a:p>
            <a:pPr marL="12700" marR="657860">
              <a:lnSpc>
                <a:spcPct val="100000"/>
              </a:lnSpc>
              <a:buChar char="-"/>
              <a:tabLst>
                <a:tab pos="195580" algn="l"/>
              </a:tabLst>
            </a:pP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Fondamentale associare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l’accesso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ai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rinforzi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con 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l’azione/presenza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dell’educatore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(Guazzo,</a:t>
            </a:r>
            <a:r>
              <a:rPr sz="2400" spc="-2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2011)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Rockwell"/>
              <a:buChar char="-"/>
            </a:pPr>
            <a:endParaRPr sz="2500">
              <a:latin typeface="Times New Roman"/>
              <a:cs typeface="Times New Roman"/>
            </a:endParaRPr>
          </a:p>
          <a:p>
            <a:pPr marL="12700" marR="274955">
              <a:lnSpc>
                <a:spcPct val="100000"/>
              </a:lnSpc>
              <a:buChar char="-"/>
              <a:tabLst>
                <a:tab pos="19558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Con il pairing il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bambino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impara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 fidarsi e 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non  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evitare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l’educatore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interagisce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con lui,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ma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anzi</a:t>
            </a:r>
            <a:r>
              <a:rPr sz="2400" spc="-17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 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collaborare (Guazzo,</a:t>
            </a:r>
            <a:r>
              <a:rPr sz="2400" spc="-2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2011)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3664" y="0"/>
            <a:ext cx="6931152" cy="1161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0200" y="1507312"/>
            <a:ext cx="8263255" cy="4782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5435" indent="-293370">
              <a:lnSpc>
                <a:spcPct val="100000"/>
              </a:lnSpc>
              <a:spcBef>
                <a:spcPts val="100"/>
              </a:spcBef>
              <a:buClr>
                <a:srgbClr val="71A276"/>
              </a:buClr>
              <a:buSzPct val="68750"/>
              <a:buFont typeface="Wingdings 2"/>
              <a:buChar char=""/>
              <a:tabLst>
                <a:tab pos="30607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l’ ambiente è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organizzato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tanti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contenitori</a:t>
            </a:r>
            <a:r>
              <a:rPr sz="2400" spc="-2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trasparenti</a:t>
            </a:r>
            <a:endParaRPr sz="2400">
              <a:latin typeface="Rockwell"/>
              <a:cs typeface="Rockwell"/>
            </a:endParaRPr>
          </a:p>
          <a:p>
            <a:pPr marL="305435" indent="-293370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30607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gli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oggetti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sono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divisi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per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categoria</a:t>
            </a:r>
            <a:endParaRPr sz="2400">
              <a:latin typeface="Rockwell"/>
              <a:cs typeface="Rockwell"/>
            </a:endParaRPr>
          </a:p>
          <a:p>
            <a:pPr marL="305435" indent="-293370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30607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sono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presenti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varietà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materiali per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ogni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categoria</a:t>
            </a:r>
            <a:endParaRPr sz="2400">
              <a:latin typeface="Rockwell"/>
              <a:cs typeface="Rockwell"/>
            </a:endParaRPr>
          </a:p>
          <a:p>
            <a:pPr marL="305435" marR="1075055" indent="-293370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30607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 giochi sono posizionati in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modo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da non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essere 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direttamente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accessibili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bambino ma </a:t>
            </a:r>
            <a:r>
              <a:rPr sz="2400" spc="10" dirty="0">
                <a:solidFill>
                  <a:srgbClr val="FFFFFF"/>
                </a:solidFill>
                <a:latin typeface="Rockwell"/>
                <a:cs typeface="Rockwell"/>
              </a:rPr>
              <a:t>forniti 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dall’operatore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(controllo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da parte</a:t>
            </a:r>
            <a:r>
              <a:rPr sz="24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dell’operatore)</a:t>
            </a:r>
            <a:endParaRPr sz="2400">
              <a:latin typeface="Rockwell"/>
              <a:cs typeface="Rockwell"/>
            </a:endParaRPr>
          </a:p>
          <a:p>
            <a:pPr marL="305435" marR="298450" indent="-293370"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SzPct val="68750"/>
              <a:buFont typeface="Wingdings 2"/>
              <a:buChar char=""/>
              <a:tabLst>
                <a:tab pos="306070" algn="l"/>
              </a:tabLst>
            </a:pP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ha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individuato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giochi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o le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preferite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dal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bambino</a:t>
            </a:r>
            <a:endParaRPr sz="2400">
              <a:latin typeface="Rockwell"/>
              <a:cs typeface="Rockwell"/>
            </a:endParaRPr>
          </a:p>
          <a:p>
            <a:pPr marL="305435" indent="-293370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306070" algn="l"/>
              </a:tabLst>
            </a:pP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toglie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gli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elementi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distraenti</a:t>
            </a:r>
            <a:endParaRPr sz="2400">
              <a:latin typeface="Rockwell"/>
              <a:cs typeface="Rockwell"/>
            </a:endParaRPr>
          </a:p>
          <a:p>
            <a:pPr marL="305435" marR="396875" indent="-293370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306070" algn="l"/>
              </a:tabLst>
            </a:pP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osserva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comportamento non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verbale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del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(avvicinarsi,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sguardo,</a:t>
            </a:r>
            <a:r>
              <a:rPr sz="2400" spc="-37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etc)</a:t>
            </a:r>
            <a:endParaRPr sz="2400">
              <a:latin typeface="Rockwell"/>
              <a:cs typeface="Rockwell"/>
            </a:endParaRPr>
          </a:p>
          <a:p>
            <a:pPr marL="305435" marR="126364" indent="-293370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306070" algn="l"/>
              </a:tabLst>
            </a:pP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aumenta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gradualmente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contatto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oculare,</a:t>
            </a:r>
            <a:r>
              <a:rPr sz="2400" spc="-1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vicinanza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 la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durata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dell’interazione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70532" y="0"/>
            <a:ext cx="6931152" cy="1335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4370" y="1581149"/>
            <a:ext cx="8131175" cy="50904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0" indent="-292735">
              <a:lnSpc>
                <a:spcPct val="100000"/>
              </a:lnSpc>
              <a:spcBef>
                <a:spcPts val="95"/>
              </a:spcBef>
              <a:buClr>
                <a:srgbClr val="71A276"/>
              </a:buClr>
              <a:buSzPct val="68181"/>
              <a:buFont typeface="Wingdings 2"/>
              <a:buChar char=""/>
              <a:tabLst>
                <a:tab pos="305435" algn="l"/>
              </a:tabLst>
            </a:pP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consegnare </a:t>
            </a:r>
            <a:r>
              <a:rPr sz="2200" spc="-20" dirty="0">
                <a:solidFill>
                  <a:srgbClr val="FFFFFF"/>
                </a:solidFill>
                <a:latin typeface="Rockwell"/>
                <a:cs typeface="Rockwell"/>
              </a:rPr>
              <a:t>l’oggetto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gratuitamente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al</a:t>
            </a:r>
            <a:r>
              <a:rPr sz="2200" spc="11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bambino</a:t>
            </a:r>
            <a:endParaRPr sz="22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68181"/>
              <a:buFont typeface="Wingdings 2"/>
              <a:buChar char=""/>
              <a:tabLst>
                <a:tab pos="305435" algn="l"/>
              </a:tabLst>
            </a:pP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200" spc="-20" dirty="0">
                <a:solidFill>
                  <a:srgbClr val="FFFFFF"/>
                </a:solidFill>
                <a:latin typeface="Rockwell"/>
                <a:cs typeface="Rockwell"/>
              </a:rPr>
              <a:t>presenta </a:t>
            </a:r>
            <a:r>
              <a:rPr sz="2200" spc="-40" dirty="0">
                <a:solidFill>
                  <a:srgbClr val="FFFFFF"/>
                </a:solidFill>
                <a:latin typeface="Rockwell"/>
                <a:cs typeface="Rockwell"/>
              </a:rPr>
              <a:t>nuove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vicino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al</a:t>
            </a:r>
            <a:r>
              <a:rPr sz="2200" spc="1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bambino</a:t>
            </a:r>
            <a:endParaRPr sz="22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68181"/>
              <a:buFont typeface="Wingdings 2"/>
              <a:buChar char=""/>
              <a:tabLst>
                <a:tab pos="305435" algn="l"/>
              </a:tabLst>
            </a:pP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200" spc="-30" dirty="0">
                <a:solidFill>
                  <a:srgbClr val="FFFFFF"/>
                </a:solidFill>
                <a:latin typeface="Rockwell"/>
                <a:cs typeface="Rockwell"/>
              </a:rPr>
              <a:t>obbliga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il bambino a</a:t>
            </a:r>
            <a:r>
              <a:rPr sz="2200" spc="1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giocare</a:t>
            </a:r>
            <a:endParaRPr sz="22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68181"/>
              <a:buFont typeface="Wingdings 2"/>
              <a:buChar char=""/>
              <a:tabLst>
                <a:tab pos="305435" algn="l"/>
              </a:tabLst>
            </a:pP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200" spc="-35" dirty="0">
                <a:solidFill>
                  <a:srgbClr val="FFFFFF"/>
                </a:solidFill>
                <a:latin typeface="Rockwell"/>
                <a:cs typeface="Rockwell"/>
              </a:rPr>
              <a:t>crea </a:t>
            </a:r>
            <a:r>
              <a:rPr sz="2200" spc="-15" dirty="0" err="1">
                <a:solidFill>
                  <a:srgbClr val="FFFFFF"/>
                </a:solidFill>
                <a:latin typeface="Rockwell"/>
                <a:cs typeface="Rockwell"/>
              </a:rPr>
              <a:t>attività</a:t>
            </a:r>
            <a:r>
              <a:rPr sz="2200" spc="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15" dirty="0" err="1">
                <a:solidFill>
                  <a:srgbClr val="FFFFFF"/>
                </a:solidFill>
                <a:latin typeface="Rockwell"/>
                <a:cs typeface="Rockwell"/>
              </a:rPr>
              <a:t>divertenti</a:t>
            </a:r>
            <a:r>
              <a:rPr lang="it-IT" sz="22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endParaRPr sz="2200" dirty="0">
              <a:latin typeface="Rockwell"/>
              <a:cs typeface="Rockwell"/>
            </a:endParaRPr>
          </a:p>
          <a:p>
            <a:pPr marL="304800" marR="1394460" indent="-292735">
              <a:lnSpc>
                <a:spcPct val="100000"/>
              </a:lnSpc>
              <a:buClr>
                <a:srgbClr val="71A276"/>
              </a:buClr>
              <a:buSzPct val="68181"/>
              <a:buFont typeface="Wingdings 2"/>
              <a:buChar char=""/>
              <a:tabLst>
                <a:tab pos="373380" algn="l"/>
                <a:tab pos="374015" algn="l"/>
              </a:tabLst>
            </a:pPr>
            <a:r>
              <a:rPr dirty="0"/>
              <a:t>	</a:t>
            </a: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individua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le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2200" dirty="0">
                <a:solidFill>
                  <a:srgbClr val="FFFFFF"/>
                </a:solidFill>
                <a:latin typeface="Rockwell"/>
                <a:cs typeface="Rockwell"/>
              </a:rPr>
              <a:t>sensoriali-motorie 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accettate/tollerate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dal</a:t>
            </a:r>
            <a:r>
              <a:rPr sz="22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bambino</a:t>
            </a:r>
            <a:endParaRPr sz="22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68181"/>
              <a:buFont typeface="Wingdings 2"/>
              <a:buChar char=""/>
              <a:tabLst>
                <a:tab pos="305435" algn="l"/>
              </a:tabLst>
            </a:pP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stimola il bambino in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200" spc="-5" dirty="0" err="1">
                <a:solidFill>
                  <a:srgbClr val="FFFFFF"/>
                </a:solidFill>
                <a:latin typeface="Rockwell"/>
                <a:cs typeface="Rockwell"/>
              </a:rPr>
              <a:t>tipo</a:t>
            </a:r>
            <a:r>
              <a:rPr sz="2200" spc="1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 err="1">
                <a:solidFill>
                  <a:srgbClr val="FFFFFF"/>
                </a:solidFill>
                <a:latin typeface="Rockwell"/>
                <a:cs typeface="Rockwell"/>
              </a:rPr>
              <a:t>sensomotorio</a:t>
            </a:r>
            <a:r>
              <a:rPr lang="it-IT" sz="2200" spc="-5" dirty="0">
                <a:solidFill>
                  <a:srgbClr val="FFFFFF"/>
                </a:solidFill>
                <a:latin typeface="Rockwell"/>
                <a:cs typeface="Rockwell"/>
              </a:rPr>
              <a:t> a cui non avrà accesso in sua mancanza </a:t>
            </a:r>
            <a:endParaRPr sz="22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68181"/>
              <a:buFont typeface="Wingdings 2"/>
              <a:buChar char=""/>
              <a:tabLst>
                <a:tab pos="305435" algn="l"/>
              </a:tabLst>
            </a:pP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è in </a:t>
            </a:r>
            <a:r>
              <a:rPr sz="2200" spc="-20" dirty="0">
                <a:solidFill>
                  <a:srgbClr val="FFFFFF"/>
                </a:solidFill>
                <a:latin typeface="Rockwell"/>
                <a:cs typeface="Rockwell"/>
              </a:rPr>
              <a:t>grado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200" spc="-20" dirty="0">
                <a:solidFill>
                  <a:srgbClr val="FFFFFF"/>
                </a:solidFill>
                <a:latin typeface="Rockwell"/>
                <a:cs typeface="Rockwell"/>
              </a:rPr>
              <a:t>aspettare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l’iniziativa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del</a:t>
            </a:r>
            <a:r>
              <a:rPr sz="2200" spc="1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bambino</a:t>
            </a:r>
            <a:endParaRPr sz="22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SzPct val="68181"/>
              <a:buFont typeface="Wingdings 2"/>
              <a:buChar char=""/>
              <a:tabLst>
                <a:tab pos="305435" algn="l"/>
              </a:tabLst>
            </a:pP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accompagna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l’attività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del bambino</a:t>
            </a:r>
            <a:r>
              <a:rPr sz="2200" spc="10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unendosi</a:t>
            </a:r>
            <a:endParaRPr sz="2200" dirty="0">
              <a:latin typeface="Rockwell"/>
              <a:cs typeface="Rockwell"/>
            </a:endParaRPr>
          </a:p>
          <a:p>
            <a:pPr marL="304800">
              <a:lnSpc>
                <a:spcPct val="100000"/>
              </a:lnSpc>
            </a:pP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all’attività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divertente</a:t>
            </a:r>
            <a:endParaRPr sz="22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68181"/>
              <a:buFont typeface="Wingdings 2"/>
              <a:buChar char=""/>
              <a:tabLst>
                <a:tab pos="305435" algn="l"/>
              </a:tabLst>
            </a:pP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200" spc="20" dirty="0">
                <a:solidFill>
                  <a:srgbClr val="FFFFFF"/>
                </a:solidFill>
                <a:latin typeface="Rockwell"/>
                <a:cs typeface="Rockwell"/>
              </a:rPr>
              <a:t>fa</a:t>
            </a:r>
            <a:r>
              <a:rPr sz="2200" spc="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richieste</a:t>
            </a:r>
            <a:endParaRPr sz="22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68181"/>
              <a:buFont typeface="Wingdings 2"/>
              <a:buChar char=""/>
              <a:tabLst>
                <a:tab pos="305435" algn="l"/>
              </a:tabLst>
            </a:pP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2200" spc="-20" dirty="0">
                <a:solidFill>
                  <a:srgbClr val="FFFFFF"/>
                </a:solidFill>
                <a:latin typeface="Rockwell"/>
                <a:cs typeface="Rockwell"/>
              </a:rPr>
              <a:t>propone </a:t>
            </a:r>
            <a:r>
              <a:rPr sz="2200" spc="-15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adeguate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allo</a:t>
            </a:r>
            <a:r>
              <a:rPr sz="2200" spc="1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sviluppo</a:t>
            </a:r>
            <a:endParaRPr sz="2200" dirty="0">
              <a:latin typeface="Rockwell"/>
              <a:cs typeface="Rockwell"/>
            </a:endParaRPr>
          </a:p>
          <a:p>
            <a:pPr marL="304800">
              <a:lnSpc>
                <a:spcPct val="100000"/>
              </a:lnSpc>
            </a:pP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psicomotorio del</a:t>
            </a:r>
            <a:r>
              <a:rPr sz="22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bambino</a:t>
            </a:r>
            <a:endParaRPr sz="2200" dirty="0">
              <a:latin typeface="Rockwell"/>
              <a:cs typeface="Rockwell"/>
            </a:endParaRPr>
          </a:p>
          <a:p>
            <a:pPr marL="304800" indent="-292735">
              <a:lnSpc>
                <a:spcPct val="100000"/>
              </a:lnSpc>
              <a:buClr>
                <a:srgbClr val="71A276"/>
              </a:buClr>
              <a:buSzPct val="68181"/>
              <a:buFont typeface="Wingdings 2"/>
              <a:buChar char=""/>
              <a:tabLst>
                <a:tab pos="305435" algn="l"/>
              </a:tabLst>
            </a:pPr>
            <a:r>
              <a:rPr sz="2200" spc="-10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200" spc="-25" dirty="0">
                <a:solidFill>
                  <a:srgbClr val="FFFFFF"/>
                </a:solidFill>
                <a:latin typeface="Rockwell"/>
                <a:cs typeface="Rockwell"/>
              </a:rPr>
              <a:t>chiamare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2200" spc="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Rockwell"/>
                <a:cs typeface="Rockwell"/>
              </a:rPr>
              <a:t>bambino</a:t>
            </a:r>
            <a:endParaRPr sz="22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6031" y="548640"/>
            <a:ext cx="8819388" cy="8549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575942"/>
            <a:ext cx="8019415" cy="41806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0" indent="-292735">
              <a:lnSpc>
                <a:spcPts val="3240"/>
              </a:lnSpc>
              <a:spcBef>
                <a:spcPts val="10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l’operatore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è in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grado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3000" spc="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alternare</a:t>
            </a:r>
            <a:endParaRPr sz="3000" dirty="0">
              <a:latin typeface="Rockwell"/>
              <a:cs typeface="Rockwell"/>
            </a:endParaRPr>
          </a:p>
          <a:p>
            <a:pPr marL="304800" marR="1074420">
              <a:lnSpc>
                <a:spcPct val="80000"/>
              </a:lnSpc>
              <a:spcBef>
                <a:spcPts val="360"/>
              </a:spcBef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l’esposizione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all’oggetto preferito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per  </a:t>
            </a:r>
            <a:r>
              <a:rPr sz="3000" spc="-40" dirty="0">
                <a:solidFill>
                  <a:srgbClr val="FFFFFF"/>
                </a:solidFill>
                <a:latin typeface="Rockwell"/>
                <a:cs typeface="Rockwell"/>
              </a:rPr>
              <a:t>evitare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</a:t>
            </a:r>
            <a:r>
              <a:rPr sz="30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 err="1">
                <a:solidFill>
                  <a:srgbClr val="FFFFFF"/>
                </a:solidFill>
                <a:latin typeface="Rockwell"/>
                <a:cs typeface="Rockwell"/>
              </a:rPr>
              <a:t>sazietà</a:t>
            </a:r>
            <a:r>
              <a:rPr lang="it-IT" sz="3000" dirty="0">
                <a:solidFill>
                  <a:srgbClr val="FFFFFF"/>
                </a:solidFill>
                <a:latin typeface="Rockwell"/>
                <a:cs typeface="Rockwell"/>
              </a:rPr>
              <a:t> (specie se alimentari)</a:t>
            </a:r>
            <a:endParaRPr sz="3000" dirty="0">
              <a:latin typeface="Rockwell"/>
              <a:cs typeface="Rockwell"/>
            </a:endParaRPr>
          </a:p>
          <a:p>
            <a:pPr marL="304800" indent="-292735">
              <a:lnSpc>
                <a:spcPts val="252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costringere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rincorrere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3000" spc="1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bambino</a:t>
            </a:r>
            <a:endParaRPr sz="3000" dirty="0">
              <a:latin typeface="Rockwell"/>
              <a:cs typeface="Rockwell"/>
            </a:endParaRPr>
          </a:p>
          <a:p>
            <a:pPr marL="304800" indent="-292735">
              <a:lnSpc>
                <a:spcPts val="288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presentare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giochi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diverse</a:t>
            </a:r>
            <a:r>
              <a:rPr sz="3000" spc="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modalità</a:t>
            </a:r>
            <a:endParaRPr sz="3000" dirty="0">
              <a:latin typeface="Rockwell"/>
              <a:cs typeface="Rockwell"/>
            </a:endParaRPr>
          </a:p>
          <a:p>
            <a:pPr marL="304800" indent="-292735">
              <a:lnSpc>
                <a:spcPts val="288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interrompere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attività</a:t>
            </a:r>
            <a:r>
              <a:rPr sz="3000" spc="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rinforzanti</a:t>
            </a:r>
            <a:endParaRPr sz="3000" dirty="0">
              <a:latin typeface="Rockwell"/>
              <a:cs typeface="Rockwell"/>
            </a:endParaRPr>
          </a:p>
          <a:p>
            <a:pPr marL="304800" indent="-292735">
              <a:lnSpc>
                <a:spcPts val="288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porta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via i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rinforzatori</a:t>
            </a:r>
            <a:endParaRPr sz="3000" dirty="0">
              <a:latin typeface="Rockwell"/>
              <a:cs typeface="Rockwell"/>
            </a:endParaRPr>
          </a:p>
          <a:p>
            <a:pPr marL="304800" marR="599440" indent="-292735">
              <a:lnSpc>
                <a:spcPct val="80000"/>
              </a:lnSpc>
              <a:spcBef>
                <a:spcPts val="36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usare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fuga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rinforzo (rinforzo 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negativo)</a:t>
            </a:r>
            <a:endParaRPr sz="3000" dirty="0">
              <a:latin typeface="Rockwell"/>
              <a:cs typeface="Rockwell"/>
            </a:endParaRPr>
          </a:p>
          <a:p>
            <a:pPr marL="304800" indent="-292735">
              <a:lnSpc>
                <a:spcPts val="288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rinforzare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tutti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comportamenti</a:t>
            </a:r>
            <a:r>
              <a:rPr sz="3000" spc="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appropriati</a:t>
            </a:r>
            <a:endParaRPr sz="3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99815" y="565785"/>
            <a:ext cx="19437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Rockwell"/>
                <a:cs typeface="Rockwell"/>
              </a:rPr>
              <a:t>VERIFI</a:t>
            </a:r>
            <a:r>
              <a:rPr sz="2800" b="1" spc="-70" dirty="0">
                <a:latin typeface="Rockwell"/>
                <a:cs typeface="Rockwell"/>
              </a:rPr>
              <a:t>C</a:t>
            </a:r>
            <a:r>
              <a:rPr sz="2800" b="1" spc="-10" dirty="0">
                <a:latin typeface="Rockwell"/>
                <a:cs typeface="Rockwell"/>
              </a:rPr>
              <a:t>A:</a:t>
            </a:r>
            <a:endParaRPr sz="28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540" y="1419605"/>
            <a:ext cx="7829550" cy="3683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7175">
              <a:lnSpc>
                <a:spcPct val="100000"/>
              </a:lnSpc>
              <a:spcBef>
                <a:spcPts val="100"/>
              </a:spcBef>
              <a:buChar char="-"/>
              <a:tabLst>
                <a:tab pos="19558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avvicina,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guarda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segue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l’educatore</a:t>
            </a:r>
            <a:r>
              <a:rPr sz="2400" spc="-1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  un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altro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ambiente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Rockwell"/>
              <a:buChar char="-"/>
            </a:pPr>
            <a:endParaRPr sz="250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har char="-"/>
              <a:tabLst>
                <a:tab pos="19558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bambino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prende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mano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dell’educatore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 la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porta</a:t>
            </a:r>
            <a:endParaRPr sz="240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sull’oggetto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desiderato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1028700">
              <a:lnSpc>
                <a:spcPct val="100000"/>
              </a:lnSpc>
              <a:buChar char="-"/>
              <a:tabLst>
                <a:tab pos="19558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bambino imita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movimenti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o le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vocalizzazioni  dell’educatore</a:t>
            </a:r>
            <a:endParaRPr sz="2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Rockwell"/>
              <a:buChar char="-"/>
            </a:pPr>
            <a:endParaRPr sz="250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har char="-"/>
              <a:tabLst>
                <a:tab pos="19558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bambino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risponde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piccole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richieste</a:t>
            </a:r>
            <a:r>
              <a:rPr sz="2400" spc="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dell’educatore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2742" y="506933"/>
            <a:ext cx="5398135" cy="794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b="1" u="heavy" spc="-10" dirty="0"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CONTROLLO</a:t>
            </a:r>
            <a:r>
              <a:rPr sz="3200" b="1" u="heavy" spc="-80" dirty="0"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 </a:t>
            </a:r>
            <a:r>
              <a:rPr sz="3200" b="1" u="heavy" spc="-45" dirty="0"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EDUCATIVO</a:t>
            </a:r>
            <a:endParaRPr sz="3200">
              <a:latin typeface="Rockwell"/>
              <a:cs typeface="Rockwell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800" b="1" spc="-15" dirty="0">
                <a:latin typeface="Rockwell"/>
                <a:cs typeface="Rockwell"/>
              </a:rPr>
              <a:t>(Iovino, </a:t>
            </a:r>
            <a:r>
              <a:rPr sz="1800" b="1" dirty="0">
                <a:latin typeface="Rockwell"/>
                <a:cs typeface="Rockwell"/>
              </a:rPr>
              <a:t>2015)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540" y="1577085"/>
            <a:ext cx="7566659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6685">
              <a:lnSpc>
                <a:spcPct val="100000"/>
              </a:lnSpc>
              <a:spcBef>
                <a:spcPts val="100"/>
              </a:spcBef>
              <a:buChar char="-"/>
              <a:tabLst>
                <a:tab pos="195580" algn="l"/>
              </a:tabLst>
            </a:pP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Rappresenta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probabilità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il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bambino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risponda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alle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richieste</a:t>
            </a: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Rockwell"/>
              <a:buChar char="-"/>
            </a:pPr>
            <a:endParaRPr sz="25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19558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E’ importante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assicurare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controllo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all’accesso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ai 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rinforzatori,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fino 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collabora</a:t>
            </a:r>
            <a:r>
              <a:rPr sz="2400" spc="-2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al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completamento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compito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richiesto</a:t>
            </a: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Rockwell"/>
              <a:buChar char="-"/>
            </a:pPr>
            <a:endParaRPr sz="2500" dirty="0">
              <a:latin typeface="Times New Roman"/>
              <a:cs typeface="Times New Roman"/>
            </a:endParaRPr>
          </a:p>
          <a:p>
            <a:pPr marL="12700" marR="304800">
              <a:lnSpc>
                <a:spcPct val="100000"/>
              </a:lnSpc>
              <a:buChar char="-"/>
              <a:tabLst>
                <a:tab pos="195580" algn="l"/>
              </a:tabLst>
            </a:pP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Durante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procedura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percentuale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delle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risposte 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corrette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parte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bambino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si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Rockwell"/>
                <a:cs typeface="Rockwell"/>
              </a:rPr>
              <a:t>deve</a:t>
            </a:r>
            <a:endParaRPr sz="2400" dirty="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avvicinare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possibile al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100%</a:t>
            </a:r>
            <a:endParaRPr sz="24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 marR="561340">
              <a:lnSpc>
                <a:spcPct val="100000"/>
              </a:lnSpc>
              <a:buChar char="-"/>
              <a:tabLst>
                <a:tab pos="19558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processi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Pairing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mantenimento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controllo 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educativo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non si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interrompono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mai.</a:t>
            </a:r>
            <a:endParaRPr sz="24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9520" y="565785"/>
            <a:ext cx="7821930" cy="1064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Rockwell"/>
                <a:cs typeface="Rockwell"/>
              </a:rPr>
              <a:t>Procedura:</a:t>
            </a:r>
            <a:endParaRPr sz="2800">
              <a:latin typeface="Rockwell"/>
              <a:cs typeface="Rockwell"/>
            </a:endParaRPr>
          </a:p>
          <a:p>
            <a:pPr marL="12700" marR="5080" algn="ctr">
              <a:lnSpc>
                <a:spcPct val="100000"/>
              </a:lnSpc>
              <a:spcBef>
                <a:spcPts val="20"/>
              </a:spcBef>
            </a:pPr>
            <a:r>
              <a:rPr sz="2000" dirty="0"/>
              <a:t>In </a:t>
            </a:r>
            <a:r>
              <a:rPr sz="2000" spc="-5" dirty="0"/>
              <a:t>ogni passaggio </a:t>
            </a:r>
            <a:r>
              <a:rPr sz="2000" dirty="0"/>
              <a:t>bisogna </a:t>
            </a:r>
            <a:r>
              <a:rPr sz="2000" spc="-35" dirty="0"/>
              <a:t>avere </a:t>
            </a:r>
            <a:r>
              <a:rPr sz="2000" dirty="0"/>
              <a:t>10 risposte </a:t>
            </a:r>
            <a:r>
              <a:rPr sz="2000" spc="-10" dirty="0"/>
              <a:t>corrette </a:t>
            </a:r>
            <a:r>
              <a:rPr sz="2000" dirty="0"/>
              <a:t>per 2 </a:t>
            </a:r>
            <a:r>
              <a:rPr sz="2000" spc="-5" dirty="0"/>
              <a:t>sessioni  </a:t>
            </a:r>
            <a:r>
              <a:rPr sz="2000" spc="-10" dirty="0"/>
              <a:t>consecutive </a:t>
            </a:r>
            <a:r>
              <a:rPr sz="2000" dirty="0"/>
              <a:t>con 2 </a:t>
            </a:r>
            <a:r>
              <a:rPr sz="2000" spc="-15" dirty="0"/>
              <a:t>diversi</a:t>
            </a:r>
            <a:r>
              <a:rPr sz="2000" spc="-65" dirty="0"/>
              <a:t> </a:t>
            </a:r>
            <a:r>
              <a:rPr sz="2000" spc="-5" dirty="0"/>
              <a:t>operatori;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618540" y="2334005"/>
            <a:ext cx="7841615" cy="35642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6565" marR="1084580" indent="-456565" algn="r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56565" algn="l"/>
                <a:tab pos="457200" algn="l"/>
              </a:tabLst>
            </a:pPr>
            <a:r>
              <a:rPr sz="2400" spc="-85" dirty="0">
                <a:solidFill>
                  <a:srgbClr val="FFFFFF"/>
                </a:solidFill>
                <a:latin typeface="Rockwell"/>
                <a:cs typeface="Rockwell"/>
              </a:rPr>
              <a:t>Fare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transizione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da un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ad un</a:t>
            </a:r>
            <a:r>
              <a:rPr sz="2400" spc="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altra:</a:t>
            </a:r>
            <a:endParaRPr sz="2400" dirty="0">
              <a:latin typeface="Rockwell"/>
              <a:cs typeface="Rockwell"/>
            </a:endParaRPr>
          </a:p>
          <a:p>
            <a:pPr marL="152400" marR="1061720" lvl="1" indent="-152400" algn="r">
              <a:lnSpc>
                <a:spcPct val="100000"/>
              </a:lnSpc>
              <a:spcBef>
                <a:spcPts val="15"/>
              </a:spcBef>
              <a:buFont typeface="Arial"/>
              <a:buChar char="•"/>
              <a:tabLst>
                <a:tab pos="152400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da un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scelta a una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molto</a:t>
            </a:r>
            <a:r>
              <a:rPr sz="2000" spc="-7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gradita</a:t>
            </a:r>
            <a:endParaRPr sz="2000" dirty="0">
              <a:latin typeface="Rockwell"/>
              <a:cs typeface="Rockwell"/>
            </a:endParaRPr>
          </a:p>
          <a:p>
            <a:pPr marL="2223770" lvl="1" indent="-153035">
              <a:lnSpc>
                <a:spcPct val="100000"/>
              </a:lnSpc>
              <a:buFont typeface="Arial"/>
              <a:buChar char="•"/>
              <a:tabLst>
                <a:tab pos="222440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da un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scelta a una di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medio/basso</a:t>
            </a:r>
            <a:r>
              <a:rPr sz="2000" spc="-10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valore</a:t>
            </a:r>
            <a:endParaRPr sz="2000" dirty="0">
              <a:latin typeface="Rockwell"/>
              <a:cs typeface="Rockwell"/>
            </a:endParaRPr>
          </a:p>
          <a:p>
            <a:pPr marL="2223770" lvl="1" indent="-153035">
              <a:lnSpc>
                <a:spcPct val="100000"/>
              </a:lnSpc>
              <a:buFont typeface="Arial"/>
              <a:buChar char="•"/>
              <a:tabLst>
                <a:tab pos="222440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da un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scelta a una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neutra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o non</a:t>
            </a:r>
            <a:r>
              <a:rPr sz="2000" spc="-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gradita</a:t>
            </a:r>
            <a:endParaRPr sz="2000" dirty="0">
              <a:latin typeface="Rockwell"/>
              <a:cs typeface="Rockwell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har char="•"/>
            </a:pPr>
            <a:endParaRPr sz="2050" dirty="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400" spc="-85" dirty="0">
                <a:solidFill>
                  <a:srgbClr val="FFFFFF"/>
                </a:solidFill>
                <a:latin typeface="Rockwell"/>
                <a:cs typeface="Rockwell"/>
              </a:rPr>
              <a:t>Fare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transizione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luogo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ad un</a:t>
            </a:r>
            <a:r>
              <a:rPr sz="2400" spc="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altro</a:t>
            </a:r>
            <a:endParaRPr sz="2400" dirty="0">
              <a:latin typeface="Rockwell"/>
              <a:cs typeface="Rockwell"/>
            </a:endParaRPr>
          </a:p>
          <a:p>
            <a:pPr marL="2071370" marR="525780" lvl="1">
              <a:lnSpc>
                <a:spcPct val="104000"/>
              </a:lnSpc>
              <a:spcBef>
                <a:spcPts val="305"/>
              </a:spcBef>
              <a:buSzPct val="120000"/>
              <a:buFont typeface="Arial"/>
              <a:buChar char="•"/>
              <a:tabLst>
                <a:tab pos="225361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Segue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l’educatore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 una stanza con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oggetti 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preferiti</a:t>
            </a:r>
            <a:endParaRPr sz="2000" dirty="0">
              <a:latin typeface="Rockwell"/>
              <a:cs typeface="Rockwell"/>
            </a:endParaRPr>
          </a:p>
          <a:p>
            <a:pPr marL="2071370" marR="306070" lvl="1">
              <a:lnSpc>
                <a:spcPct val="100000"/>
              </a:lnSpc>
              <a:buFont typeface="Arial"/>
              <a:buChar char="•"/>
              <a:tabLst>
                <a:tab pos="222440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Segue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l’educatore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 una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stanza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con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medio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 valore</a:t>
            </a:r>
            <a:endParaRPr sz="2000" dirty="0">
              <a:latin typeface="Rockwell"/>
              <a:cs typeface="Rockwell"/>
            </a:endParaRPr>
          </a:p>
          <a:p>
            <a:pPr marL="2223770" lvl="1" indent="-153035">
              <a:lnSpc>
                <a:spcPct val="100000"/>
              </a:lnSpc>
              <a:buFont typeface="Arial"/>
              <a:buChar char="•"/>
              <a:tabLst>
                <a:tab pos="222440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Segue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l’educatore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stanza</a:t>
            </a:r>
            <a:r>
              <a:rPr sz="20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neutra</a:t>
            </a:r>
            <a:endParaRPr sz="2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540" y="282905"/>
            <a:ext cx="31527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3. Sedersi su</a:t>
            </a:r>
            <a:r>
              <a:rPr sz="2400" spc="-300" dirty="0"/>
              <a:t> </a:t>
            </a:r>
            <a:r>
              <a:rPr sz="2400" dirty="0"/>
              <a:t>richiesta: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18540" y="650494"/>
            <a:ext cx="8075295" cy="6184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23770" indent="-1530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22440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Si siede su richiesta con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oggetto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gradito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sul</a:t>
            </a:r>
            <a:r>
              <a:rPr sz="20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tavolo</a:t>
            </a:r>
            <a:endParaRPr sz="2000" dirty="0">
              <a:latin typeface="Rockwell"/>
              <a:cs typeface="Rockwell"/>
            </a:endParaRPr>
          </a:p>
          <a:p>
            <a:pPr marL="2223770" indent="-153035">
              <a:lnSpc>
                <a:spcPct val="100000"/>
              </a:lnSpc>
              <a:buFont typeface="Arial"/>
              <a:buChar char="•"/>
              <a:tabLst>
                <a:tab pos="222440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Si siede su</a:t>
            </a:r>
            <a:r>
              <a:rPr sz="20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richiesta</a:t>
            </a:r>
            <a:endParaRPr sz="2000" dirty="0">
              <a:latin typeface="Rockwell"/>
              <a:cs typeface="Rockwell"/>
            </a:endParaRPr>
          </a:p>
          <a:p>
            <a:pPr marL="317500" indent="-304800">
              <a:lnSpc>
                <a:spcPct val="100000"/>
              </a:lnSpc>
              <a:spcBef>
                <a:spcPts val="1900"/>
              </a:spcBef>
              <a:buAutoNum type="arabicPeriod" startAt="4"/>
              <a:tabLst>
                <a:tab pos="31750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Riconsegna del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rinforzatore:</a:t>
            </a:r>
            <a:endParaRPr sz="2400" dirty="0">
              <a:latin typeface="Rockwell"/>
              <a:cs typeface="Rockwell"/>
            </a:endParaRPr>
          </a:p>
          <a:p>
            <a:pPr marL="2252980" lvl="1" indent="-182245">
              <a:lnSpc>
                <a:spcPct val="100000"/>
              </a:lnSpc>
              <a:spcBef>
                <a:spcPts val="405"/>
              </a:spcBef>
              <a:buSzPct val="120000"/>
              <a:buFont typeface="Arial"/>
              <a:buChar char="•"/>
              <a:tabLst>
                <a:tab pos="225361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Consegna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l’oggetto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su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richiesta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con aiuto</a:t>
            </a:r>
            <a:r>
              <a:rPr sz="2000" spc="-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fisico</a:t>
            </a:r>
            <a:endParaRPr sz="2000" dirty="0">
              <a:latin typeface="Rockwell"/>
              <a:cs typeface="Rockwell"/>
            </a:endParaRPr>
          </a:p>
          <a:p>
            <a:pPr marL="207137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(rinforzare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riconsegnando</a:t>
            </a:r>
            <a:r>
              <a:rPr sz="2000" spc="-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l’oggetto)</a:t>
            </a:r>
            <a:endParaRPr sz="2000" dirty="0">
              <a:latin typeface="Rockwell"/>
              <a:cs typeface="Rockwell"/>
            </a:endParaRPr>
          </a:p>
          <a:p>
            <a:pPr marL="2071370" marR="433705" lvl="1">
              <a:lnSpc>
                <a:spcPct val="100000"/>
              </a:lnSpc>
              <a:buFont typeface="Arial"/>
              <a:buChar char="•"/>
              <a:tabLst>
                <a:tab pos="222440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Consegna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l’oggetto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su richiesta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(riconsegnare 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l’oggetto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volta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su </a:t>
            </a:r>
            <a:r>
              <a:rPr sz="2000" spc="-35" dirty="0">
                <a:solidFill>
                  <a:srgbClr val="FFFFFF"/>
                </a:solidFill>
                <a:latin typeface="Rockwell"/>
                <a:cs typeface="Rockwell"/>
              </a:rPr>
              <a:t>tre,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rapporto</a:t>
            </a:r>
            <a:r>
              <a:rPr sz="2000" spc="-19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variabile)</a:t>
            </a:r>
            <a:endParaRPr sz="2000" dirty="0">
              <a:latin typeface="Rockwell"/>
              <a:cs typeface="Rockwell"/>
            </a:endParaRPr>
          </a:p>
          <a:p>
            <a:pPr marL="292735" indent="-280670">
              <a:lnSpc>
                <a:spcPct val="100000"/>
              </a:lnSpc>
              <a:spcBef>
                <a:spcPts val="1905"/>
              </a:spcBef>
              <a:buAutoNum type="arabicPeriod" startAt="4"/>
              <a:tabLst>
                <a:tab pos="293370" algn="l"/>
              </a:tabLst>
            </a:pPr>
            <a:r>
              <a:rPr sz="2400" spc="-70" dirty="0">
                <a:solidFill>
                  <a:srgbClr val="FFFFFF"/>
                </a:solidFill>
                <a:latin typeface="Rockwell"/>
                <a:cs typeface="Rockwell"/>
              </a:rPr>
              <a:t>Venire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quando</a:t>
            </a:r>
            <a:r>
              <a:rPr sz="24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chiamato:</a:t>
            </a:r>
            <a:endParaRPr sz="2400" dirty="0">
              <a:latin typeface="Rockwell"/>
              <a:cs typeface="Rockwell"/>
            </a:endParaRPr>
          </a:p>
          <a:p>
            <a:pPr marL="2071370" marR="435609" lvl="1">
              <a:lnSpc>
                <a:spcPct val="100000"/>
              </a:lnSpc>
              <a:spcBef>
                <a:spcPts val="15"/>
              </a:spcBef>
              <a:buFont typeface="Arial"/>
              <a:buChar char="•"/>
              <a:tabLst>
                <a:tab pos="222440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Su richiesta si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avvicina </a:t>
            </a:r>
            <a:r>
              <a:rPr sz="2000" spc="-10" dirty="0" err="1">
                <a:solidFill>
                  <a:srgbClr val="FFFFFF"/>
                </a:solidFill>
                <a:latin typeface="Rockwell"/>
                <a:cs typeface="Rockwell"/>
              </a:rPr>
              <a:t>all’educatore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 err="1">
                <a:solidFill>
                  <a:srgbClr val="FFFFFF"/>
                </a:solidFill>
                <a:latin typeface="Rockwell"/>
                <a:cs typeface="Rockwell"/>
              </a:rPr>
              <a:t>ch</a:t>
            </a:r>
            <a:r>
              <a:rPr lang="it-IT" sz="2000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ha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un 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rinforzo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</a:t>
            </a:r>
            <a:r>
              <a:rPr sz="20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mano</a:t>
            </a:r>
            <a:endParaRPr sz="2000" dirty="0">
              <a:latin typeface="Rockwell"/>
              <a:cs typeface="Rockwell"/>
            </a:endParaRPr>
          </a:p>
          <a:p>
            <a:pPr marL="2071370" marR="492125" lvl="1">
              <a:lnSpc>
                <a:spcPct val="100000"/>
              </a:lnSpc>
              <a:buFont typeface="Arial"/>
              <a:buChar char="•"/>
              <a:tabLst>
                <a:tab pos="222440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Su richiesta si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avvicina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all’educatore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(distanza  </a:t>
            </a:r>
            <a:r>
              <a:rPr sz="2000" spc="-35" dirty="0">
                <a:solidFill>
                  <a:srgbClr val="FFFFFF"/>
                </a:solidFill>
                <a:latin typeface="Rockwell"/>
                <a:cs typeface="Rockwell"/>
              </a:rPr>
              <a:t>breve)</a:t>
            </a:r>
            <a:endParaRPr sz="2000" dirty="0">
              <a:latin typeface="Rockwell"/>
              <a:cs typeface="Rockwell"/>
            </a:endParaRPr>
          </a:p>
          <a:p>
            <a:pPr marL="2223770" lvl="1" indent="-1530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22440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Su richiesta si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avvicina</a:t>
            </a:r>
            <a:r>
              <a:rPr sz="2000" spc="-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Rockwell"/>
                <a:cs typeface="Rockwell"/>
              </a:rPr>
              <a:t>all’educatore</a:t>
            </a:r>
            <a:endParaRPr sz="2000" dirty="0">
              <a:latin typeface="Rockwell"/>
              <a:cs typeface="Rockwell"/>
            </a:endParaRPr>
          </a:p>
          <a:p>
            <a:pPr marL="317500" indent="-304800">
              <a:lnSpc>
                <a:spcPct val="100000"/>
              </a:lnSpc>
              <a:spcBef>
                <a:spcPts val="1905"/>
              </a:spcBef>
              <a:buAutoNum type="arabicPeriod" startAt="4"/>
              <a:tabLst>
                <a:tab pos="317500" algn="l"/>
              </a:tabLst>
            </a:pP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Seguire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semplici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istruzioni</a:t>
            </a:r>
            <a:endParaRPr sz="2400" dirty="0">
              <a:latin typeface="Rockwell"/>
              <a:cs typeface="Rockwell"/>
            </a:endParaRPr>
          </a:p>
          <a:p>
            <a:pPr marL="2071370" marR="606425" lvl="1">
              <a:lnSpc>
                <a:spcPct val="100000"/>
              </a:lnSpc>
              <a:spcBef>
                <a:spcPts val="15"/>
              </a:spcBef>
              <a:buFont typeface="Arial"/>
              <a:buChar char="•"/>
              <a:tabLst>
                <a:tab pos="2224405" algn="l"/>
              </a:tabLst>
            </a:pP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Su richiesta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esegue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semplici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compiti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di  completamento</a:t>
            </a:r>
            <a:r>
              <a:rPr sz="2000" spc="-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(puzzle,</a:t>
            </a:r>
            <a:r>
              <a:rPr sz="2000" spc="-1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incastri,</a:t>
            </a:r>
            <a:r>
              <a:rPr sz="2000" spc="-17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Rockwell"/>
                <a:cs typeface="Rockwell"/>
              </a:rPr>
              <a:t>colori,</a:t>
            </a:r>
            <a:r>
              <a:rPr sz="2000" spc="-1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ecc…)  </a:t>
            </a:r>
            <a:r>
              <a:rPr sz="2000" spc="-15" dirty="0">
                <a:solidFill>
                  <a:srgbClr val="FFFFFF"/>
                </a:solidFill>
                <a:latin typeface="Rockwell"/>
                <a:cs typeface="Rockwell"/>
              </a:rPr>
              <a:t>(usare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aiuti</a:t>
            </a:r>
            <a:r>
              <a:rPr sz="20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dirty="0">
                <a:solidFill>
                  <a:srgbClr val="FFFFFF"/>
                </a:solidFill>
                <a:latin typeface="Rockwell"/>
                <a:cs typeface="Rockwell"/>
              </a:rPr>
              <a:t>fisici)</a:t>
            </a:r>
            <a:endParaRPr sz="2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69364" y="745236"/>
            <a:ext cx="6199632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1240" y="2760852"/>
            <a:ext cx="359664" cy="2804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11148" y="2617089"/>
            <a:ext cx="3929379" cy="266001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25"/>
              </a:spcBef>
            </a:pPr>
            <a:r>
              <a:rPr sz="2700" dirty="0">
                <a:solidFill>
                  <a:srgbClr val="F1F1F1"/>
                </a:solidFill>
                <a:latin typeface="Rockwell"/>
                <a:cs typeface="Rockwell"/>
              </a:rPr>
              <a:t>Lo sviluppo del</a:t>
            </a:r>
            <a:r>
              <a:rPr sz="2700" spc="-95" dirty="0">
                <a:solidFill>
                  <a:srgbClr val="F1F1F1"/>
                </a:solidFill>
                <a:latin typeface="Rockwell"/>
                <a:cs typeface="Rockwell"/>
              </a:rPr>
              <a:t> </a:t>
            </a:r>
            <a:r>
              <a:rPr sz="2700" spc="-15" dirty="0">
                <a:solidFill>
                  <a:srgbClr val="F1F1F1"/>
                </a:solidFill>
                <a:latin typeface="Rockwell"/>
                <a:cs typeface="Rockwell"/>
              </a:rPr>
              <a:t>controllo  </a:t>
            </a:r>
            <a:r>
              <a:rPr sz="2700" spc="-20" dirty="0">
                <a:solidFill>
                  <a:srgbClr val="F1F1F1"/>
                </a:solidFill>
                <a:latin typeface="Rockwell"/>
                <a:cs typeface="Rockwell"/>
              </a:rPr>
              <a:t>educativo </a:t>
            </a:r>
            <a:r>
              <a:rPr sz="2700" dirty="0">
                <a:solidFill>
                  <a:srgbClr val="F1F1F1"/>
                </a:solidFill>
                <a:latin typeface="Rockwell"/>
                <a:cs typeface="Rockwell"/>
              </a:rPr>
              <a:t>è un </a:t>
            </a:r>
            <a:r>
              <a:rPr sz="2700" spc="-20" dirty="0">
                <a:solidFill>
                  <a:srgbClr val="F1F1F1"/>
                </a:solidFill>
                <a:latin typeface="Rockwell"/>
                <a:cs typeface="Rockwell"/>
              </a:rPr>
              <a:t>processo  </a:t>
            </a:r>
            <a:r>
              <a:rPr sz="2700" spc="-25" dirty="0">
                <a:solidFill>
                  <a:srgbClr val="F1F1F1"/>
                </a:solidFill>
                <a:latin typeface="Rockwell"/>
                <a:cs typeface="Rockwell"/>
              </a:rPr>
              <a:t>sempre </a:t>
            </a:r>
            <a:r>
              <a:rPr sz="2700" dirty="0">
                <a:solidFill>
                  <a:srgbClr val="F1F1F1"/>
                </a:solidFill>
                <a:latin typeface="Rockwell"/>
                <a:cs typeface="Rockwell"/>
              </a:rPr>
              <a:t>in </a:t>
            </a:r>
            <a:r>
              <a:rPr sz="2700" spc="-15" dirty="0">
                <a:solidFill>
                  <a:srgbClr val="F1F1F1"/>
                </a:solidFill>
                <a:latin typeface="Rockwell"/>
                <a:cs typeface="Rockwell"/>
              </a:rPr>
              <a:t>movimento  </a:t>
            </a:r>
            <a:r>
              <a:rPr sz="2700" dirty="0">
                <a:solidFill>
                  <a:srgbClr val="F1F1F1"/>
                </a:solidFill>
                <a:latin typeface="Rockwell"/>
                <a:cs typeface="Rockwell"/>
              </a:rPr>
              <a:t>che </a:t>
            </a:r>
            <a:r>
              <a:rPr sz="2700" spc="-5" dirty="0">
                <a:solidFill>
                  <a:srgbClr val="F1F1F1"/>
                </a:solidFill>
                <a:latin typeface="Rockwell"/>
                <a:cs typeface="Rockwell"/>
              </a:rPr>
              <a:t>si </a:t>
            </a:r>
            <a:r>
              <a:rPr sz="2700" spc="-40" dirty="0">
                <a:solidFill>
                  <a:srgbClr val="F1F1F1"/>
                </a:solidFill>
                <a:latin typeface="Rockwell"/>
                <a:cs typeface="Rockwell"/>
              </a:rPr>
              <a:t>muove  </a:t>
            </a:r>
            <a:r>
              <a:rPr sz="2700" spc="-5" dirty="0">
                <a:solidFill>
                  <a:srgbClr val="F1F1F1"/>
                </a:solidFill>
                <a:latin typeface="Rockwell"/>
                <a:cs typeface="Rockwell"/>
              </a:rPr>
              <a:t>continuamente </a:t>
            </a:r>
            <a:r>
              <a:rPr sz="2700" spc="-25" dirty="0">
                <a:solidFill>
                  <a:srgbClr val="F1F1F1"/>
                </a:solidFill>
                <a:latin typeface="Rockwell"/>
                <a:cs typeface="Rockwell"/>
              </a:rPr>
              <a:t>tra  </a:t>
            </a:r>
            <a:r>
              <a:rPr sz="2700" spc="-5" dirty="0">
                <a:solidFill>
                  <a:srgbClr val="F1F1F1"/>
                </a:solidFill>
                <a:latin typeface="Rockwell"/>
                <a:cs typeface="Rockwell"/>
              </a:rPr>
              <a:t>Pairing </a:t>
            </a:r>
            <a:r>
              <a:rPr sz="2700" dirty="0">
                <a:solidFill>
                  <a:srgbClr val="F1F1F1"/>
                </a:solidFill>
                <a:latin typeface="Rockwell"/>
                <a:cs typeface="Rockwell"/>
              </a:rPr>
              <a:t>e insegnamento  di </a:t>
            </a:r>
            <a:r>
              <a:rPr sz="2700" spc="-45" dirty="0">
                <a:solidFill>
                  <a:srgbClr val="F1F1F1"/>
                </a:solidFill>
                <a:latin typeface="Rockwell"/>
                <a:cs typeface="Rockwell"/>
              </a:rPr>
              <a:t>nuove</a:t>
            </a:r>
            <a:r>
              <a:rPr sz="2700" spc="-30" dirty="0">
                <a:solidFill>
                  <a:srgbClr val="F1F1F1"/>
                </a:solidFill>
                <a:latin typeface="Rockwell"/>
                <a:cs typeface="Rockwell"/>
              </a:rPr>
              <a:t> </a:t>
            </a:r>
            <a:r>
              <a:rPr sz="2700" spc="-5" dirty="0">
                <a:solidFill>
                  <a:srgbClr val="F1F1F1"/>
                </a:solidFill>
                <a:latin typeface="Rockwell"/>
                <a:cs typeface="Rockwell"/>
              </a:rPr>
              <a:t>abilità.</a:t>
            </a:r>
            <a:endParaRPr sz="2700">
              <a:latin typeface="Rockwell"/>
              <a:cs typeface="Rockwel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95850" y="1916048"/>
            <a:ext cx="2395601" cy="37608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1822" y="711149"/>
            <a:ext cx="267779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0" spc="-10" dirty="0">
                <a:latin typeface="Calibri Light"/>
                <a:cs typeface="Calibri Light"/>
              </a:rPr>
              <a:t>Pairing </a:t>
            </a:r>
            <a:r>
              <a:rPr sz="3300" b="0" dirty="0">
                <a:latin typeface="Calibri Light"/>
                <a:cs typeface="Calibri Light"/>
              </a:rPr>
              <a:t>al</a:t>
            </a:r>
            <a:r>
              <a:rPr sz="3300" b="0" spc="-80" dirty="0">
                <a:latin typeface="Calibri Light"/>
                <a:cs typeface="Calibri Light"/>
              </a:rPr>
              <a:t> </a:t>
            </a:r>
            <a:r>
              <a:rPr sz="3300" b="0" spc="-35" dirty="0">
                <a:latin typeface="Calibri Light"/>
                <a:cs typeface="Calibri Light"/>
              </a:rPr>
              <a:t>tavolo</a:t>
            </a:r>
            <a:endParaRPr sz="33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1822" y="1817878"/>
            <a:ext cx="7441565" cy="63373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81610" marR="5080" indent="-169545">
              <a:lnSpc>
                <a:spcPts val="2270"/>
              </a:lnSpc>
              <a:spcBef>
                <a:spcPts val="380"/>
              </a:spcBef>
              <a:buFont typeface="Arial"/>
              <a:buChar char="•"/>
              <a:tabLst>
                <a:tab pos="182245" algn="l"/>
              </a:tabLst>
            </a:pPr>
            <a:r>
              <a:rPr sz="2100" dirty="0">
                <a:solidFill>
                  <a:srgbClr val="FFFFFF"/>
                </a:solidFill>
                <a:latin typeface="Rockwell"/>
                <a:cs typeface="Rockwell"/>
              </a:rPr>
              <a:t>Si può </a:t>
            </a:r>
            <a:r>
              <a:rPr sz="2100" spc="-20" dirty="0">
                <a:solidFill>
                  <a:srgbClr val="FFFFFF"/>
                </a:solidFill>
                <a:latin typeface="Rockwell"/>
                <a:cs typeface="Rockwell"/>
              </a:rPr>
              <a:t>iniziare </a:t>
            </a:r>
            <a:r>
              <a:rPr sz="21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100" spc="-20" dirty="0">
                <a:solidFill>
                  <a:srgbClr val="FFFFFF"/>
                </a:solidFill>
                <a:latin typeface="Rockwell"/>
                <a:cs typeface="Rockwell"/>
              </a:rPr>
              <a:t>fare </a:t>
            </a:r>
            <a:r>
              <a:rPr sz="21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100" spc="-30" dirty="0">
                <a:solidFill>
                  <a:srgbClr val="FFFFFF"/>
                </a:solidFill>
                <a:latin typeface="Rockwell"/>
                <a:cs typeface="Rockwell"/>
              </a:rPr>
              <a:t>PAIRING </a:t>
            </a:r>
            <a:r>
              <a:rPr sz="2100" spc="-5" dirty="0">
                <a:solidFill>
                  <a:srgbClr val="FFFFFF"/>
                </a:solidFill>
                <a:latin typeface="Rockwell"/>
                <a:cs typeface="Rockwell"/>
              </a:rPr>
              <a:t>AL </a:t>
            </a:r>
            <a:r>
              <a:rPr sz="2100" spc="-50" dirty="0">
                <a:solidFill>
                  <a:srgbClr val="FFFFFF"/>
                </a:solidFill>
                <a:latin typeface="Rockwell"/>
                <a:cs typeface="Rockwell"/>
              </a:rPr>
              <a:t>TAVOLO </a:t>
            </a:r>
            <a:r>
              <a:rPr sz="2100" spc="5" dirty="0">
                <a:solidFill>
                  <a:srgbClr val="FFFFFF"/>
                </a:solidFill>
                <a:latin typeface="Rockwell"/>
                <a:cs typeface="Rockwell"/>
              </a:rPr>
              <a:t>prima </a:t>
            </a:r>
            <a:r>
              <a:rPr sz="21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100" spc="-10" dirty="0">
                <a:solidFill>
                  <a:srgbClr val="FFFFFF"/>
                </a:solidFill>
                <a:latin typeface="Rockwell"/>
                <a:cs typeface="Rockwell"/>
              </a:rPr>
              <a:t>usarlo  </a:t>
            </a:r>
            <a:r>
              <a:rPr sz="2100" spc="-5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100" spc="-15" dirty="0">
                <a:solidFill>
                  <a:srgbClr val="FFFFFF"/>
                </a:solidFill>
                <a:latin typeface="Rockwell"/>
                <a:cs typeface="Rockwell"/>
              </a:rPr>
              <a:t>l’insegnamento, </a:t>
            </a:r>
            <a:r>
              <a:rPr sz="2100" spc="-5" dirty="0">
                <a:solidFill>
                  <a:srgbClr val="FFFFFF"/>
                </a:solidFill>
                <a:latin typeface="Rockwell"/>
                <a:cs typeface="Rockwell"/>
              </a:rPr>
              <a:t>seguendo </a:t>
            </a:r>
            <a:r>
              <a:rPr sz="21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100" spc="-5" dirty="0">
                <a:solidFill>
                  <a:srgbClr val="FFFFFF"/>
                </a:solidFill>
                <a:latin typeface="Rockwell"/>
                <a:cs typeface="Rockwell"/>
              </a:rPr>
              <a:t>seguenti</a:t>
            </a:r>
            <a:r>
              <a:rPr sz="2100" spc="-1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Rockwell"/>
                <a:cs typeface="Rockwell"/>
              </a:rPr>
              <a:t>step:</a:t>
            </a:r>
            <a:endParaRPr sz="210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06498" y="3284473"/>
            <a:ext cx="5730875" cy="32496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1822" y="711149"/>
            <a:ext cx="267779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0" spc="-10" dirty="0">
                <a:latin typeface="Calibri Light"/>
                <a:cs typeface="Calibri Light"/>
              </a:rPr>
              <a:t>Pairing </a:t>
            </a:r>
            <a:r>
              <a:rPr sz="3300" b="0" dirty="0">
                <a:latin typeface="Calibri Light"/>
                <a:cs typeface="Calibri Light"/>
              </a:rPr>
              <a:t>al</a:t>
            </a:r>
            <a:r>
              <a:rPr sz="3300" b="0" spc="-80" dirty="0">
                <a:latin typeface="Calibri Light"/>
                <a:cs typeface="Calibri Light"/>
              </a:rPr>
              <a:t> </a:t>
            </a:r>
            <a:r>
              <a:rPr sz="3300" b="0" spc="-35" dirty="0">
                <a:latin typeface="Calibri Light"/>
                <a:cs typeface="Calibri Light"/>
              </a:rPr>
              <a:t>tavolo</a:t>
            </a:r>
            <a:endParaRPr sz="33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1822" y="1805686"/>
            <a:ext cx="7696200" cy="39090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81610" marR="5080" indent="-169545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182245" algn="l"/>
              </a:tabLst>
            </a:pP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Con alcuni bambini, il passaggio al </a:t>
            </a:r>
            <a:r>
              <a:rPr sz="2800" spc="-35" dirty="0">
                <a:solidFill>
                  <a:srgbClr val="FFFFFF"/>
                </a:solidFill>
                <a:latin typeface="Rockwell"/>
                <a:cs typeface="Rockwell"/>
              </a:rPr>
              <a:t>tavolo</a:t>
            </a:r>
            <a:r>
              <a:rPr sz="2800" spc="-2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può 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molto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complesso.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questo</a:t>
            </a:r>
            <a:r>
              <a:rPr sz="2800" spc="-20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caso,</a:t>
            </a:r>
            <a:endParaRPr sz="2800">
              <a:latin typeface="Rockwell"/>
              <a:cs typeface="Rockwell"/>
            </a:endParaRPr>
          </a:p>
          <a:p>
            <a:pPr marL="181610" marR="773430">
              <a:lnSpc>
                <a:spcPts val="3020"/>
              </a:lnSpc>
              <a:spcBef>
                <a:spcPts val="10"/>
              </a:spcBef>
            </a:pP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l’avvicinamento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al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tavolino </a:t>
            </a:r>
            <a:r>
              <a:rPr sz="2800" spc="-45" dirty="0">
                <a:solidFill>
                  <a:srgbClr val="FFFFFF"/>
                </a:solidFill>
                <a:latin typeface="Rockwell"/>
                <a:cs typeface="Rockwell"/>
              </a:rPr>
              <a:t>deve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essere 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graduale,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tenendo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sempre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ben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presente</a:t>
            </a:r>
            <a:r>
              <a:rPr sz="2800" spc="-2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 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principi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del condizionamento classico: lo  Stimolo da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condizionare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potrà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essere</a:t>
            </a:r>
            <a:r>
              <a:rPr sz="28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ad</a:t>
            </a:r>
            <a:endParaRPr sz="2800">
              <a:latin typeface="Rockwell"/>
              <a:cs typeface="Rockwell"/>
            </a:endParaRPr>
          </a:p>
          <a:p>
            <a:pPr marL="181610" marR="304800">
              <a:lnSpc>
                <a:spcPts val="3020"/>
              </a:lnSpc>
              <a:spcBef>
                <a:spcPts val="15"/>
              </a:spcBef>
            </a:pP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esempio, </a:t>
            </a:r>
            <a:r>
              <a:rPr sz="2800" spc="5" dirty="0">
                <a:solidFill>
                  <a:srgbClr val="FFFFFF"/>
                </a:solidFill>
                <a:latin typeface="Rockwell"/>
                <a:cs typeface="Rockwell"/>
              </a:rPr>
              <a:t>dapprima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sedia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(es.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collocare 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ripetutamente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sulla sedia il gioco preferito), 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successivamente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800" spc="-35" dirty="0">
                <a:solidFill>
                  <a:srgbClr val="FFFFFF"/>
                </a:solidFill>
                <a:latin typeface="Rockwell"/>
                <a:cs typeface="Rockwell"/>
              </a:rPr>
              <a:t>tavolo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(es.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avvicinare 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sempre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più la sedia al</a:t>
            </a:r>
            <a:r>
              <a:rPr sz="28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tavolo).</a:t>
            </a:r>
            <a:endParaRPr sz="2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1822" y="711149"/>
            <a:ext cx="267779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0" spc="-10" dirty="0">
                <a:latin typeface="Calibri Light"/>
                <a:cs typeface="Calibri Light"/>
              </a:rPr>
              <a:t>Pairing </a:t>
            </a:r>
            <a:r>
              <a:rPr sz="3300" b="0" dirty="0">
                <a:latin typeface="Calibri Light"/>
                <a:cs typeface="Calibri Light"/>
              </a:rPr>
              <a:t>al</a:t>
            </a:r>
            <a:r>
              <a:rPr sz="3300" b="0" spc="-80" dirty="0">
                <a:latin typeface="Calibri Light"/>
                <a:cs typeface="Calibri Light"/>
              </a:rPr>
              <a:t> </a:t>
            </a:r>
            <a:r>
              <a:rPr sz="3300" b="0" spc="-35" dirty="0">
                <a:latin typeface="Calibri Light"/>
                <a:cs typeface="Calibri Light"/>
              </a:rPr>
              <a:t>tavolo</a:t>
            </a:r>
            <a:endParaRPr sz="33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1822" y="1811782"/>
            <a:ext cx="7762875" cy="236664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81610" marR="5080" indent="-169545" algn="just">
              <a:lnSpc>
                <a:spcPct val="90000"/>
              </a:lnSpc>
              <a:spcBef>
                <a:spcPts val="385"/>
              </a:spcBef>
              <a:buClr>
                <a:srgbClr val="FFFFFF"/>
              </a:buClr>
              <a:buChar char="•"/>
              <a:tabLst>
                <a:tab pos="182245" algn="l"/>
              </a:tabLst>
            </a:pPr>
            <a:r>
              <a:rPr sz="2400" spc="-10" dirty="0">
                <a:solidFill>
                  <a:srgbClr val="F1F1F1"/>
                </a:solidFill>
                <a:latin typeface="Rockwell"/>
                <a:cs typeface="Rockwell"/>
              </a:rPr>
              <a:t>Durante </a:t>
            </a:r>
            <a:r>
              <a:rPr sz="2400" spc="-5" dirty="0">
                <a:solidFill>
                  <a:srgbClr val="F1F1F1"/>
                </a:solidFill>
                <a:latin typeface="Rockwell"/>
                <a:cs typeface="Rockwell"/>
              </a:rPr>
              <a:t>il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pairing a </a:t>
            </a:r>
            <a:r>
              <a:rPr sz="2400" spc="-25" dirty="0">
                <a:solidFill>
                  <a:srgbClr val="F1F1F1"/>
                </a:solidFill>
                <a:latin typeface="Rockwell"/>
                <a:cs typeface="Rockwell"/>
              </a:rPr>
              <a:t>tavolino </a:t>
            </a:r>
            <a:r>
              <a:rPr sz="2400" spc="-5" dirty="0">
                <a:solidFill>
                  <a:srgbClr val="F1F1F1"/>
                </a:solidFill>
                <a:latin typeface="Rockwell"/>
                <a:cs typeface="Rockwell"/>
              </a:rPr>
              <a:t>bisogna </a:t>
            </a:r>
            <a:r>
              <a:rPr sz="2400" spc="-20" dirty="0">
                <a:solidFill>
                  <a:srgbClr val="F1F1F1"/>
                </a:solidFill>
                <a:latin typeface="Rockwell"/>
                <a:cs typeface="Rockwell"/>
              </a:rPr>
              <a:t>individuare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delle  </a:t>
            </a:r>
            <a:r>
              <a:rPr sz="2400" spc="-10" dirty="0">
                <a:solidFill>
                  <a:srgbClr val="F1F1F1"/>
                </a:solidFill>
                <a:latin typeface="Rockwell"/>
                <a:cs typeface="Rockwell"/>
              </a:rPr>
              <a:t>attività </a:t>
            </a:r>
            <a:r>
              <a:rPr sz="2400" spc="5" dirty="0">
                <a:solidFill>
                  <a:srgbClr val="F1F1F1"/>
                </a:solidFill>
                <a:latin typeface="Rockwell"/>
                <a:cs typeface="Rockwell"/>
              </a:rPr>
              <a:t>rinforzanti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di </a:t>
            </a:r>
            <a:r>
              <a:rPr sz="2400" spc="-5" dirty="0">
                <a:solidFill>
                  <a:srgbClr val="F1F1F1"/>
                </a:solidFill>
                <a:latin typeface="Rockwell"/>
                <a:cs typeface="Rockwell"/>
              </a:rPr>
              <a:t>tipo dinamico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(i cui due più  importanti </a:t>
            </a:r>
            <a:r>
              <a:rPr sz="2400" spc="-5" dirty="0">
                <a:solidFill>
                  <a:srgbClr val="F1F1F1"/>
                </a:solidFill>
                <a:latin typeface="Rockwell"/>
                <a:cs typeface="Rockwell"/>
              </a:rPr>
              <a:t>parametri </a:t>
            </a:r>
            <a:r>
              <a:rPr sz="2400" spc="-10" dirty="0">
                <a:solidFill>
                  <a:srgbClr val="F1F1F1"/>
                </a:solidFill>
                <a:latin typeface="Rockwell"/>
                <a:cs typeface="Rockwell"/>
              </a:rPr>
              <a:t>saranno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la </a:t>
            </a:r>
            <a:r>
              <a:rPr sz="2400" spc="-10" dirty="0">
                <a:solidFill>
                  <a:srgbClr val="F1F1F1"/>
                </a:solidFill>
                <a:latin typeface="Rockwell"/>
                <a:cs typeface="Rockwell"/>
              </a:rPr>
              <a:t>durata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e la  </a:t>
            </a:r>
            <a:r>
              <a:rPr sz="2400" spc="-5" dirty="0">
                <a:solidFill>
                  <a:srgbClr val="F1F1F1"/>
                </a:solidFill>
                <a:latin typeface="Rockwell"/>
                <a:cs typeface="Rockwell"/>
              </a:rPr>
              <a:t>funzionalità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nel gioco) da </a:t>
            </a:r>
            <a:r>
              <a:rPr sz="2400" spc="-20" dirty="0">
                <a:solidFill>
                  <a:srgbClr val="F1F1F1"/>
                </a:solidFill>
                <a:latin typeface="Rockwell"/>
                <a:cs typeface="Rockwell"/>
              </a:rPr>
              <a:t>associare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a </a:t>
            </a:r>
            <a:r>
              <a:rPr sz="2400" spc="5" dirty="0">
                <a:solidFill>
                  <a:srgbClr val="F1F1F1"/>
                </a:solidFill>
                <a:latin typeface="Rockwell"/>
                <a:cs typeface="Rockwell"/>
              </a:rPr>
              <a:t>rinforzatori  primari,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per </a:t>
            </a:r>
            <a:r>
              <a:rPr sz="2400" spc="15" dirty="0">
                <a:solidFill>
                  <a:srgbClr val="F1F1F1"/>
                </a:solidFill>
                <a:latin typeface="Rockwell"/>
                <a:cs typeface="Rockwell"/>
              </a:rPr>
              <a:t>far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sì che che non solo </a:t>
            </a:r>
            <a:r>
              <a:rPr sz="2400" spc="-5" dirty="0">
                <a:solidFill>
                  <a:srgbClr val="F1F1F1"/>
                </a:solidFill>
                <a:latin typeface="Rockwell"/>
                <a:cs typeface="Rockwell"/>
              </a:rPr>
              <a:t>il </a:t>
            </a:r>
            <a:r>
              <a:rPr sz="2400" spc="-25" dirty="0">
                <a:solidFill>
                  <a:srgbClr val="F1F1F1"/>
                </a:solidFill>
                <a:latin typeface="Rockwell"/>
                <a:cs typeface="Rockwell"/>
              </a:rPr>
              <a:t>tavolino </a:t>
            </a:r>
            <a:r>
              <a:rPr sz="2400" spc="-5" dirty="0">
                <a:solidFill>
                  <a:srgbClr val="F1F1F1"/>
                </a:solidFill>
                <a:latin typeface="Rockwell"/>
                <a:cs typeface="Rockwell"/>
              </a:rPr>
              <a:t>ma 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anche la permanenza </a:t>
            </a:r>
            <a:r>
              <a:rPr sz="2400" spc="-5" dirty="0">
                <a:solidFill>
                  <a:srgbClr val="F1F1F1"/>
                </a:solidFill>
                <a:latin typeface="Rockwell"/>
                <a:cs typeface="Rockwell"/>
              </a:rPr>
              <a:t>allo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stesso </a:t>
            </a:r>
            <a:r>
              <a:rPr sz="2400" spc="-20" dirty="0">
                <a:solidFill>
                  <a:srgbClr val="F1F1F1"/>
                </a:solidFill>
                <a:latin typeface="Rockwell"/>
                <a:cs typeface="Rockwell"/>
              </a:rPr>
              <a:t>diventi </a:t>
            </a:r>
            <a:r>
              <a:rPr sz="2400" spc="-5" dirty="0">
                <a:solidFill>
                  <a:srgbClr val="F1F1F1"/>
                </a:solidFill>
                <a:latin typeface="Rockwell"/>
                <a:cs typeface="Rockwell"/>
              </a:rPr>
              <a:t>qualcosa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di  </a:t>
            </a:r>
            <a:r>
              <a:rPr sz="2400" spc="-20" dirty="0">
                <a:solidFill>
                  <a:srgbClr val="F1F1F1"/>
                </a:solidFill>
                <a:latin typeface="Rockwell"/>
                <a:cs typeface="Rockwell"/>
              </a:rPr>
              <a:t>positivo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(stimulus/stimulus</a:t>
            </a:r>
            <a:r>
              <a:rPr sz="2400" spc="-10" dirty="0">
                <a:solidFill>
                  <a:srgbClr val="F1F1F1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1F1F1"/>
                </a:solidFill>
                <a:latin typeface="Rockwell"/>
                <a:cs typeface="Rockwell"/>
              </a:rPr>
              <a:t>pairing).</a:t>
            </a:r>
            <a:endParaRPr sz="2400" dirty="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68161" y="4941163"/>
            <a:ext cx="2443226" cy="10080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3564" y="4293095"/>
            <a:ext cx="2143125" cy="2143125"/>
          </a:xfrm>
          <a:prstGeom prst="rect">
            <a:avLst/>
          </a:prstGeom>
          <a:blipFill>
            <a:blip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64892" y="68580"/>
            <a:ext cx="4489704" cy="841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23082" y="807465"/>
            <a:ext cx="27984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i="1" u="heavy" dirty="0">
                <a:uFill>
                  <a:solidFill>
                    <a:srgbClr val="FFFFFF"/>
                  </a:solidFill>
                </a:uFill>
                <a:latin typeface="Rockwell"/>
                <a:cs typeface="Rockwell"/>
              </a:rPr>
              <a:t>DEFINIZIONE</a:t>
            </a:r>
            <a:endParaRPr sz="3200">
              <a:latin typeface="Rockwell"/>
              <a:cs typeface="Rockwel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43025" y="1689938"/>
            <a:ext cx="7052309" cy="212915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459"/>
              </a:spcBef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programma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cui una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persona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o un 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gruppo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di persone emettendo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vari  comportamenti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desiderabili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possono 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guadagnare gettoni</a:t>
            </a:r>
            <a:r>
              <a:rPr sz="3000" spc="7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scambiarli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con 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altri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sostegno.</a:t>
            </a:r>
            <a:endParaRPr sz="3000">
              <a:latin typeface="Rockwell"/>
              <a:cs typeface="Rockwel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86125" y="4072001"/>
            <a:ext cx="3281299" cy="24621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14016" y="566927"/>
            <a:ext cx="4489704" cy="836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621663"/>
            <a:ext cx="7950834" cy="459867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527685" marR="5080" indent="-515620">
              <a:lnSpc>
                <a:spcPts val="3240"/>
              </a:lnSpc>
              <a:spcBef>
                <a:spcPts val="505"/>
              </a:spcBef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Ci sono due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vantaggi nell’utilizzare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rinforzo  con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gettoni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 :</a:t>
            </a:r>
            <a:endParaRPr sz="3000">
              <a:latin typeface="Rockwell"/>
              <a:cs typeface="Rockwell"/>
            </a:endParaRPr>
          </a:p>
          <a:p>
            <a:pPr marL="527685" indent="-515620">
              <a:lnSpc>
                <a:spcPts val="3015"/>
              </a:lnSpc>
              <a:buClr>
                <a:srgbClr val="71A276"/>
              </a:buClr>
              <a:buSzPct val="70000"/>
              <a:buAutoNum type="arabicPeriod"/>
              <a:tabLst>
                <a:tab pos="527685" algn="l"/>
                <a:tab pos="528320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possono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essere</a:t>
            </a:r>
            <a:r>
              <a:rPr sz="30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distribuiti</a:t>
            </a:r>
            <a:endParaRPr sz="3000">
              <a:latin typeface="Rockwell"/>
              <a:cs typeface="Rockwell"/>
            </a:endParaRPr>
          </a:p>
          <a:p>
            <a:pPr marL="527685" marR="688975">
              <a:lnSpc>
                <a:spcPct val="90000"/>
              </a:lnSpc>
              <a:spcBef>
                <a:spcPts val="180"/>
              </a:spcBef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immediatamente dopo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l’emissione del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desiderato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ed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essere 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riscossi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un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secondo tempo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scambiandoli con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altri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rinforzi;</a:t>
            </a:r>
            <a:endParaRPr sz="3000">
              <a:latin typeface="Rockwell"/>
              <a:cs typeface="Rockwell"/>
            </a:endParaRPr>
          </a:p>
          <a:p>
            <a:pPr marL="527685" marR="547370" indent="-515620">
              <a:lnSpc>
                <a:spcPct val="90000"/>
              </a:lnSpc>
              <a:buClr>
                <a:srgbClr val="71A276"/>
              </a:buClr>
              <a:buSzPct val="70000"/>
              <a:buAutoNum type="arabicPeriod" startAt="2"/>
              <a:tabLst>
                <a:tab pos="527685" algn="l"/>
                <a:tab pos="528320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ci si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occupa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un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gruppo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soggetti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gettoni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rendono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più semplice 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somministrare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maniera  </a:t>
            </a:r>
            <a:r>
              <a:rPr sz="3000" spc="-50" dirty="0">
                <a:solidFill>
                  <a:srgbClr val="FFFFFF"/>
                </a:solidFill>
                <a:latin typeface="Rockwell"/>
                <a:cs typeface="Rockwell"/>
              </a:rPr>
              <a:t>regolare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ed</a:t>
            </a:r>
            <a:r>
              <a:rPr sz="30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efficace</a:t>
            </a:r>
            <a:endParaRPr sz="3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14016" y="566927"/>
            <a:ext cx="4489704" cy="836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617090"/>
            <a:ext cx="8060055" cy="44653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65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Consiste in </a:t>
            </a:r>
            <a:r>
              <a:rPr sz="3200" spc="-50" dirty="0">
                <a:solidFill>
                  <a:srgbClr val="FFFFFF"/>
                </a:solidFill>
                <a:latin typeface="Rockwell"/>
                <a:cs typeface="Rockwell"/>
              </a:rPr>
              <a:t>tre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maggiori</a:t>
            </a:r>
            <a:r>
              <a:rPr sz="3200" spc="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componenti:</a:t>
            </a:r>
            <a:endParaRPr sz="3200">
              <a:latin typeface="Rockwell"/>
              <a:cs typeface="Rockwell"/>
            </a:endParaRPr>
          </a:p>
          <a:p>
            <a:pPr marL="584200" marR="716915" indent="-572135">
              <a:lnSpc>
                <a:spcPts val="3460"/>
              </a:lnSpc>
              <a:spcBef>
                <a:spcPts val="240"/>
              </a:spcBef>
              <a:buClr>
                <a:srgbClr val="71A276"/>
              </a:buClr>
              <a:buSzPct val="70312"/>
              <a:buAutoNum type="romanUcPeriod"/>
              <a:tabLst>
                <a:tab pos="584200" algn="l"/>
                <a:tab pos="5848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specifica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lista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3200" spc="-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comportamenti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bersaglio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/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obiettivo;</a:t>
            </a:r>
            <a:endParaRPr sz="3200">
              <a:latin typeface="Rockwell"/>
              <a:cs typeface="Rockwell"/>
            </a:endParaRPr>
          </a:p>
          <a:p>
            <a:pPr marL="584200" indent="-572135">
              <a:lnSpc>
                <a:spcPts val="3210"/>
              </a:lnSpc>
              <a:buClr>
                <a:srgbClr val="71A276"/>
              </a:buClr>
              <a:buSzPct val="70312"/>
              <a:buAutoNum type="romanUcPeriod"/>
              <a:tabLst>
                <a:tab pos="584200" algn="l"/>
                <a:tab pos="584835" algn="l"/>
              </a:tabLst>
            </a:pP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selezionare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un mezzo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32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scambio,</a:t>
            </a:r>
            <a:endParaRPr sz="3200">
              <a:latin typeface="Rockwell"/>
              <a:cs typeface="Rockwell"/>
            </a:endParaRPr>
          </a:p>
          <a:p>
            <a:pPr marL="584200" marR="74295">
              <a:lnSpc>
                <a:spcPts val="3460"/>
              </a:lnSpc>
              <a:spcBef>
                <a:spcPts val="240"/>
              </a:spcBef>
            </a:pP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rinforzatore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condizionale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(token)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che i 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partecipanti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ricevono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quando emettono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il comportamento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target;</a:t>
            </a:r>
            <a:endParaRPr sz="3200">
              <a:latin typeface="Rockwell"/>
              <a:cs typeface="Rockwell"/>
            </a:endParaRPr>
          </a:p>
          <a:p>
            <a:pPr marL="584200" indent="-572135">
              <a:lnSpc>
                <a:spcPts val="3204"/>
              </a:lnSpc>
              <a:buClr>
                <a:srgbClr val="71A276"/>
              </a:buClr>
              <a:buSzPct val="70312"/>
              <a:buAutoNum type="romanUcPeriod" startAt="3"/>
              <a:tabLst>
                <a:tab pos="584200" algn="l"/>
                <a:tab pos="584835" algn="l"/>
              </a:tabLst>
            </a:pP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selezionare </a:t>
            </a:r>
            <a:r>
              <a:rPr sz="3200" spc="10" dirty="0">
                <a:solidFill>
                  <a:srgbClr val="FFFFFF"/>
                </a:solidFill>
                <a:latin typeface="Rockwell"/>
                <a:cs typeface="Rockwell"/>
              </a:rPr>
              <a:t>rinforzi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 sostegno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(item</a:t>
            </a:r>
            <a:endParaRPr sz="3200">
              <a:latin typeface="Rockwell"/>
              <a:cs typeface="Rockwell"/>
            </a:endParaRPr>
          </a:p>
          <a:p>
            <a:pPr marL="584200" marR="5080">
              <a:lnSpc>
                <a:spcPts val="3460"/>
              </a:lnSpc>
              <a:spcBef>
                <a:spcPts val="240"/>
              </a:spcBef>
            </a:pP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preferiti,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,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privilegi)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che</a:t>
            </a:r>
            <a:r>
              <a:rPr sz="3200" spc="-50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possono 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acquistati con i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token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8620" y="233172"/>
            <a:ext cx="8581644" cy="11658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626234"/>
            <a:ext cx="8030209" cy="49090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indent="-515620">
              <a:lnSpc>
                <a:spcPts val="3080"/>
              </a:lnSpc>
              <a:spcBef>
                <a:spcPts val="100"/>
              </a:spcBef>
              <a:buClr>
                <a:srgbClr val="71A276"/>
              </a:buClr>
              <a:buSzPct val="68518"/>
              <a:buAutoNum type="arabicParenR"/>
              <a:tabLst>
                <a:tab pos="527685" algn="l"/>
                <a:tab pos="528320" algn="l"/>
              </a:tabLst>
            </a:pP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Identificare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l’obiettivo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e le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35" dirty="0">
                <a:solidFill>
                  <a:srgbClr val="FFFFFF"/>
                </a:solidFill>
                <a:latin typeface="Rockwell"/>
                <a:cs typeface="Rockwell"/>
              </a:rPr>
              <a:t>regole.</a:t>
            </a:r>
            <a:endParaRPr sz="2700" dirty="0">
              <a:latin typeface="Rockwell"/>
              <a:cs typeface="Rockwell"/>
            </a:endParaRPr>
          </a:p>
          <a:p>
            <a:pPr marL="527685" indent="-515620">
              <a:lnSpc>
                <a:spcPts val="2915"/>
              </a:lnSpc>
              <a:buClr>
                <a:srgbClr val="71A276"/>
              </a:buClr>
              <a:buSzPct val="68518"/>
              <a:buAutoNum type="arabicParenR"/>
              <a:tabLst>
                <a:tab pos="527685" algn="l"/>
                <a:tab pos="528320" algn="l"/>
              </a:tabLst>
            </a:pP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Scegliere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dei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token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 err="1">
                <a:solidFill>
                  <a:srgbClr val="FFFFFF"/>
                </a:solidFill>
                <a:latin typeface="Rockwell"/>
                <a:cs typeface="Rockwell"/>
              </a:rPr>
              <a:t>adeguati</a:t>
            </a:r>
            <a:r>
              <a:rPr lang="it-IT" sz="27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lang="it-IT" sz="2400" dirty="0">
                <a:solidFill>
                  <a:srgbClr val="FFFFFF"/>
                </a:solidFill>
                <a:latin typeface="Rockwell"/>
                <a:cs typeface="Rockwell"/>
              </a:rPr>
              <a:t>(immagini preferite)</a:t>
            </a:r>
            <a:endParaRPr sz="2400" dirty="0">
              <a:latin typeface="Rockwell"/>
              <a:cs typeface="Rockwell"/>
            </a:endParaRPr>
          </a:p>
          <a:p>
            <a:pPr marL="527685" marR="483870" indent="-515620">
              <a:lnSpc>
                <a:spcPts val="2920"/>
              </a:lnSpc>
              <a:spcBef>
                <a:spcPts val="200"/>
              </a:spcBef>
              <a:buClr>
                <a:srgbClr val="71A276"/>
              </a:buClr>
              <a:buSzPct val="68518"/>
              <a:buAutoNum type="arabicParenR"/>
              <a:tabLst>
                <a:tab pos="527685" algn="l"/>
                <a:tab pos="528320" algn="l"/>
              </a:tabLst>
            </a:pP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Selezionare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elenco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ricco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700" spc="-15" dirty="0" err="1">
                <a:solidFill>
                  <a:srgbClr val="FFFFFF"/>
                </a:solidFill>
                <a:latin typeface="Rockwell"/>
                <a:cs typeface="Rockwell"/>
              </a:rPr>
              <a:t>sostegno</a:t>
            </a:r>
            <a:r>
              <a:rPr lang="it-IT" sz="27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lang="it-IT" sz="2400" spc="-15" dirty="0">
                <a:solidFill>
                  <a:srgbClr val="FFFFFF"/>
                </a:solidFill>
                <a:latin typeface="Rockwell"/>
                <a:cs typeface="Rockwell"/>
              </a:rPr>
              <a:t>(negozio, l’autodeterminazione e quindi la scelta è </a:t>
            </a:r>
            <a:r>
              <a:rPr lang="it-IT" sz="2400" spc="-15" dirty="0" err="1">
                <a:solidFill>
                  <a:srgbClr val="FFFFFF"/>
                </a:solidFill>
                <a:latin typeface="Rockwell"/>
                <a:cs typeface="Rockwell"/>
              </a:rPr>
              <a:t>gia’</a:t>
            </a:r>
            <a:r>
              <a:rPr lang="it-IT" sz="2400" spc="-15" dirty="0">
                <a:solidFill>
                  <a:srgbClr val="FFFFFF"/>
                </a:solidFill>
                <a:latin typeface="Rockwell"/>
                <a:cs typeface="Rockwell"/>
              </a:rPr>
              <a:t> un rinforzo) </a:t>
            </a:r>
            <a:endParaRPr sz="2400" dirty="0">
              <a:latin typeface="Rockwell"/>
              <a:cs typeface="Rockwell"/>
            </a:endParaRPr>
          </a:p>
          <a:p>
            <a:pPr marL="527685" indent="-515620">
              <a:lnSpc>
                <a:spcPts val="2705"/>
              </a:lnSpc>
              <a:buClr>
                <a:srgbClr val="71A276"/>
              </a:buClr>
              <a:buSzPct val="68518"/>
              <a:buAutoNum type="arabicParenR"/>
              <a:tabLst>
                <a:tab pos="527685" algn="l"/>
                <a:tab pos="528320" algn="l"/>
              </a:tabLst>
            </a:pP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Stabilire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rapporto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cambio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tra numero</a:t>
            </a:r>
            <a:r>
              <a:rPr sz="2700" spc="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endParaRPr sz="2700" dirty="0">
              <a:latin typeface="Rockwell"/>
              <a:cs typeface="Rockwell"/>
            </a:endParaRPr>
          </a:p>
          <a:p>
            <a:pPr marL="527685">
              <a:lnSpc>
                <a:spcPts val="2920"/>
              </a:lnSpc>
            </a:pP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token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sostegno.</a:t>
            </a:r>
            <a:endParaRPr sz="2700" dirty="0">
              <a:latin typeface="Rockwell"/>
              <a:cs typeface="Rockwell"/>
            </a:endParaRPr>
          </a:p>
          <a:p>
            <a:pPr marL="527685" marR="5080" indent="-515620">
              <a:lnSpc>
                <a:spcPct val="90000"/>
              </a:lnSpc>
              <a:spcBef>
                <a:spcPts val="165"/>
              </a:spcBef>
              <a:buClr>
                <a:srgbClr val="71A276"/>
              </a:buClr>
              <a:buSzPct val="68518"/>
              <a:buAutoNum type="arabicParenR" startAt="5"/>
              <a:tabLst>
                <a:tab pos="527685" algn="l"/>
                <a:tab pos="528320" algn="l"/>
              </a:tabLst>
            </a:pP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Definire 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procedure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specificare </a:t>
            </a:r>
            <a:r>
              <a:rPr sz="2700" u="sng" spc="-5" dirty="0">
                <a:solidFill>
                  <a:srgbClr val="FFFFFF"/>
                </a:solidFill>
                <a:latin typeface="Rockwell"/>
                <a:cs typeface="Rockwell"/>
              </a:rPr>
              <a:t>quando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e  </a:t>
            </a:r>
            <a:r>
              <a:rPr sz="2700" u="sng" dirty="0">
                <a:solidFill>
                  <a:srgbClr val="FFFFFF"/>
                </a:solidFill>
                <a:latin typeface="Rockwell"/>
                <a:cs typeface="Rockwell"/>
              </a:rPr>
              <a:t>come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 i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token verranno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dispensati e </a:t>
            </a:r>
            <a:r>
              <a:rPr sz="2700" spc="-5" dirty="0" err="1">
                <a:solidFill>
                  <a:srgbClr val="FFFFFF"/>
                </a:solidFill>
                <a:latin typeface="Rockwell"/>
                <a:cs typeface="Rockwell"/>
              </a:rPr>
              <a:t>scambiati</a:t>
            </a:r>
            <a:r>
              <a:rPr lang="it-IT" sz="2700" spc="-5" dirty="0">
                <a:solidFill>
                  <a:srgbClr val="FFFFFF"/>
                </a:solidFill>
                <a:latin typeface="Rockwell"/>
                <a:cs typeface="Rockwell"/>
              </a:rPr>
              <a:t> (prima giornalieri e poi settimanali)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,</a:t>
            </a:r>
            <a:r>
              <a:rPr sz="2700" spc="-1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e  che cosa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accadrà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se i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requisiti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guadagnare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token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sono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soddisfatti.</a:t>
            </a:r>
            <a:endParaRPr sz="2700" dirty="0">
              <a:latin typeface="Rockwell"/>
              <a:cs typeface="Rockwell"/>
            </a:endParaRPr>
          </a:p>
          <a:p>
            <a:pPr marL="527685" indent="-515620">
              <a:lnSpc>
                <a:spcPts val="2915"/>
              </a:lnSpc>
              <a:buClr>
                <a:srgbClr val="71A276"/>
              </a:buClr>
              <a:buSzPct val="68518"/>
              <a:buAutoNum type="arabicParenR" startAt="5"/>
              <a:tabLst>
                <a:tab pos="527685" algn="l"/>
                <a:tab pos="528320" algn="l"/>
              </a:tabLst>
            </a:pP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Registrare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comportamento,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raccogliere</a:t>
            </a:r>
            <a:r>
              <a:rPr sz="2700" spc="-2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dati.</a:t>
            </a:r>
            <a:endParaRPr sz="27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708" y="289560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75430" y="-184403"/>
            <a:ext cx="7447788" cy="14036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9847" y="1219200"/>
            <a:ext cx="8039734" cy="57260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04800" marR="187325" indent="-292735" algn="just">
              <a:lnSpc>
                <a:spcPts val="2880"/>
              </a:lnSpc>
              <a:spcBef>
                <a:spcPts val="795"/>
              </a:spcBef>
            </a:pP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Generalmente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le linee guida per 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selezionare 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un comportamento</a:t>
            </a:r>
            <a:r>
              <a:rPr sz="28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comprendono:</a:t>
            </a:r>
            <a:endParaRPr sz="2800" dirty="0">
              <a:latin typeface="Rockwell"/>
              <a:cs typeface="Rockwell"/>
            </a:endParaRPr>
          </a:p>
          <a:p>
            <a:pPr marL="304800" marR="5080" indent="-292735" algn="just">
              <a:lnSpc>
                <a:spcPts val="2880"/>
              </a:lnSpc>
              <a:buClr>
                <a:srgbClr val="71A276"/>
              </a:buClr>
              <a:buSzPct val="70000"/>
              <a:buFont typeface="Wingdings"/>
              <a:buChar char=""/>
              <a:tabLst>
                <a:tab pos="398145" algn="l"/>
                <a:tab pos="398780" algn="l"/>
              </a:tabLst>
            </a:pPr>
            <a:r>
              <a:rPr sz="1600" dirty="0"/>
              <a:t>	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selezionare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solo comportamenti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osservabili 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10" dirty="0" err="1">
                <a:solidFill>
                  <a:srgbClr val="FFFFFF"/>
                </a:solidFill>
                <a:latin typeface="Rockwell"/>
                <a:cs typeface="Rockwell"/>
              </a:rPr>
              <a:t>misurabili</a:t>
            </a:r>
            <a:r>
              <a:rPr lang="it-IT" sz="28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lang="it-IT" sz="2400" spc="-10" dirty="0">
                <a:solidFill>
                  <a:srgbClr val="FFFFFF"/>
                </a:solidFill>
                <a:latin typeface="Rockwell"/>
                <a:cs typeface="Rockwell"/>
              </a:rPr>
              <a:t>(lavarsi le mani e non mani pulite)</a:t>
            </a:r>
            <a:endParaRPr sz="2400" dirty="0">
              <a:latin typeface="Rockwell"/>
              <a:cs typeface="Rockwell"/>
            </a:endParaRPr>
          </a:p>
          <a:p>
            <a:pPr marL="304800" marR="203200" indent="-292735" algn="just">
              <a:lnSpc>
                <a:spcPct val="80000"/>
              </a:lnSpc>
              <a:spcBef>
                <a:spcPts val="25"/>
              </a:spcBef>
              <a:buClr>
                <a:srgbClr val="71A276"/>
              </a:buClr>
              <a:buSzPct val="70000"/>
              <a:buFont typeface="Wingdings"/>
              <a:buChar char=""/>
              <a:tabLst>
                <a:tab pos="398145" algn="l"/>
                <a:tab pos="398780" algn="l"/>
              </a:tabLst>
            </a:pPr>
            <a:r>
              <a:rPr sz="1600" dirty="0"/>
              <a:t>	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partire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da un piccolo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numero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comportamenti includendo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alcuni più </a:t>
            </a:r>
            <a:r>
              <a:rPr sz="2800" spc="10" dirty="0">
                <a:solidFill>
                  <a:srgbClr val="FFFFFF"/>
                </a:solidFill>
                <a:latin typeface="Rockwell"/>
                <a:cs typeface="Rockwell"/>
              </a:rPr>
              <a:t>facili 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permettere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28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Rockwell"/>
                <a:cs typeface="Rockwell"/>
              </a:rPr>
              <a:t>realizzarli;</a:t>
            </a:r>
            <a:endParaRPr sz="2800" dirty="0">
              <a:latin typeface="Rockwell"/>
              <a:cs typeface="Rockwell"/>
            </a:endParaRPr>
          </a:p>
          <a:p>
            <a:pPr marL="304800" marR="1205230" indent="-292735" algn="just">
              <a:lnSpc>
                <a:spcPct val="80000"/>
              </a:lnSpc>
              <a:buClr>
                <a:srgbClr val="71A276"/>
              </a:buClr>
              <a:buSzPct val="70000"/>
              <a:buFont typeface="Wingdings"/>
              <a:buChar char=""/>
              <a:tabLst>
                <a:tab pos="398145" algn="l"/>
                <a:tab pos="398780" algn="l"/>
              </a:tabLst>
            </a:pPr>
            <a:r>
              <a:rPr sz="1600" dirty="0"/>
              <a:t>	</a:t>
            </a:r>
            <a:r>
              <a:rPr sz="2800" spc="-15" dirty="0">
                <a:solidFill>
                  <a:srgbClr val="FFFFFF"/>
                </a:solidFill>
                <a:latin typeface="Rockwell"/>
                <a:cs typeface="Rockwell"/>
              </a:rPr>
              <a:t>specificare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800" spc="10" dirty="0">
                <a:solidFill>
                  <a:srgbClr val="FFFFFF"/>
                </a:solidFill>
                <a:latin typeface="Rockwell"/>
                <a:cs typeface="Rockwell"/>
              </a:rPr>
              <a:t>criteri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completare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il  </a:t>
            </a:r>
            <a:r>
              <a:rPr sz="2800" spc="-5" dirty="0" err="1">
                <a:solidFill>
                  <a:srgbClr val="FFFFFF"/>
                </a:solidFill>
                <a:latin typeface="Rockwell"/>
                <a:cs typeface="Rockwell"/>
              </a:rPr>
              <a:t>compito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;</a:t>
            </a:r>
            <a:r>
              <a:rPr lang="it-IT" sz="2800" spc="-5" dirty="0">
                <a:solidFill>
                  <a:srgbClr val="FFFFFF"/>
                </a:solidFill>
                <a:latin typeface="Rockwell"/>
                <a:cs typeface="Rockwell"/>
              </a:rPr>
              <a:t> (scarpe nella scarpiera)</a:t>
            </a:r>
            <a:endParaRPr sz="2800" dirty="0">
              <a:latin typeface="Rockwell"/>
              <a:cs typeface="Rockwell"/>
            </a:endParaRPr>
          </a:p>
          <a:p>
            <a:pPr marL="304800" marR="723900" indent="-292735" algn="just">
              <a:lnSpc>
                <a:spcPct val="80000"/>
              </a:lnSpc>
              <a:spcBef>
                <a:spcPts val="5"/>
              </a:spcBef>
              <a:buClr>
                <a:srgbClr val="71A276"/>
              </a:buClr>
              <a:buSzPct val="70000"/>
              <a:buFont typeface="Wingdings"/>
              <a:buChar char=""/>
              <a:tabLst>
                <a:tab pos="398145" algn="l"/>
                <a:tab pos="398780" algn="l"/>
              </a:tabLst>
            </a:pPr>
            <a:r>
              <a:rPr sz="1600" dirty="0"/>
              <a:t>	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2800" spc="-20" dirty="0">
                <a:solidFill>
                  <a:srgbClr val="FFFFFF"/>
                </a:solidFill>
                <a:latin typeface="Rockwell"/>
                <a:cs typeface="Rockwell"/>
              </a:rPr>
              <a:t>sicuro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800" spc="-10" dirty="0">
                <a:solidFill>
                  <a:srgbClr val="FFFFFF"/>
                </a:solidFill>
                <a:latin typeface="Rockwell"/>
                <a:cs typeface="Rockwell"/>
              </a:rPr>
              <a:t>l’individuo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possiede i 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prerequisiti </a:t>
            </a:r>
            <a:r>
              <a:rPr sz="28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800" spc="-30" dirty="0">
                <a:solidFill>
                  <a:srgbClr val="FFFFFF"/>
                </a:solidFill>
                <a:latin typeface="Rockwell"/>
                <a:cs typeface="Rockwell"/>
              </a:rPr>
              <a:t>raggiungere </a:t>
            </a:r>
            <a:r>
              <a:rPr sz="2800" spc="-5" dirty="0" err="1">
                <a:solidFill>
                  <a:srgbClr val="FFFFFF"/>
                </a:solidFill>
                <a:latin typeface="Rockwell"/>
                <a:cs typeface="Rockwell"/>
              </a:rPr>
              <a:t>quei</a:t>
            </a:r>
            <a:r>
              <a:rPr sz="2800" spc="-5" dirty="0">
                <a:solidFill>
                  <a:srgbClr val="FFFFFF"/>
                </a:solidFill>
                <a:latin typeface="Rockwell"/>
                <a:cs typeface="Rockwell"/>
              </a:rPr>
              <a:t>  </a:t>
            </a:r>
            <a:r>
              <a:rPr sz="2800" dirty="0" err="1">
                <a:solidFill>
                  <a:srgbClr val="FFFFFF"/>
                </a:solidFill>
                <a:latin typeface="Rockwell"/>
                <a:cs typeface="Rockwell"/>
              </a:rPr>
              <a:t>comportamenti</a:t>
            </a:r>
            <a:r>
              <a:rPr lang="it-IT" sz="2800" dirty="0">
                <a:solidFill>
                  <a:srgbClr val="FFFFFF"/>
                </a:solidFill>
                <a:latin typeface="Rockwell"/>
                <a:cs typeface="Rockwell"/>
              </a:rPr>
              <a:t>, altrimenti dovrò prima insegnarli.</a:t>
            </a:r>
          </a:p>
          <a:p>
            <a:pPr marL="304800" marR="723900" indent="-292735" algn="just">
              <a:lnSpc>
                <a:spcPct val="80000"/>
              </a:lnSpc>
              <a:spcBef>
                <a:spcPts val="5"/>
              </a:spcBef>
              <a:buClr>
                <a:srgbClr val="71A276"/>
              </a:buClr>
              <a:buSzPct val="70000"/>
              <a:buFont typeface="Wingdings"/>
              <a:buChar char=""/>
              <a:tabLst>
                <a:tab pos="398145" algn="l"/>
                <a:tab pos="398780" algn="l"/>
              </a:tabLst>
            </a:pPr>
            <a:r>
              <a:rPr lang="it-IT" sz="2800" dirty="0">
                <a:solidFill>
                  <a:srgbClr val="FFFFFF"/>
                </a:solidFill>
                <a:latin typeface="Rockwell"/>
                <a:cs typeface="Rockwell"/>
              </a:rPr>
              <a:t>OBIETTIVO: Incrementare la frequenza dei comportamenti in mantenimento e inserire quelli da acquisire </a:t>
            </a:r>
            <a:endParaRPr sz="28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13916" y="0"/>
            <a:ext cx="7447788" cy="14036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62406" y="1711833"/>
            <a:ext cx="7992745" cy="43878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527685" marR="556260" indent="-515620">
              <a:lnSpc>
                <a:spcPct val="80000"/>
              </a:lnSpc>
              <a:spcBef>
                <a:spcPts val="745"/>
              </a:spcBef>
              <a:tabLst>
                <a:tab pos="2653030" algn="l"/>
              </a:tabLst>
            </a:pP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Per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esempio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gli	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obiettivi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un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maestro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una I 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elementare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molto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turbolenta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saranno:</a:t>
            </a:r>
            <a:endParaRPr sz="2700">
              <a:latin typeface="Rockwell"/>
              <a:cs typeface="Rockwell"/>
            </a:endParaRPr>
          </a:p>
          <a:p>
            <a:pPr marL="527685" marR="1207770" indent="-515620">
              <a:lnSpc>
                <a:spcPct val="80000"/>
              </a:lnSpc>
              <a:buClr>
                <a:srgbClr val="71A276"/>
              </a:buClr>
              <a:buSzPct val="68518"/>
              <a:buFont typeface="Rockwell"/>
              <a:buAutoNum type="alphaLcPeriod"/>
              <a:tabLst>
                <a:tab pos="611505" algn="l"/>
                <a:tab pos="612140" algn="l"/>
              </a:tabLst>
            </a:pPr>
            <a:r>
              <a:rPr dirty="0"/>
              <a:t>	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sociali: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stimolare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un’interazione</a:t>
            </a:r>
            <a:r>
              <a:rPr sz="2700" spc="-229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sociale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costruttiva;</a:t>
            </a:r>
            <a:endParaRPr sz="2700">
              <a:latin typeface="Rockwell"/>
              <a:cs typeface="Rockwell"/>
            </a:endParaRPr>
          </a:p>
          <a:p>
            <a:pPr marL="527685" marR="5080" indent="-515620">
              <a:lnSpc>
                <a:spcPct val="80000"/>
              </a:lnSpc>
              <a:spcBef>
                <a:spcPts val="5"/>
              </a:spcBef>
              <a:buClr>
                <a:srgbClr val="71A276"/>
              </a:buClr>
              <a:buSzPct val="68518"/>
              <a:buFont typeface="Rockwell"/>
              <a:buAutoNum type="alphaLcPeriod"/>
              <a:tabLst>
                <a:tab pos="611505" algn="l"/>
                <a:tab pos="612140" algn="l"/>
              </a:tabLst>
            </a:pPr>
            <a:r>
              <a:rPr dirty="0"/>
              <a:t>	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accademici: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insegnare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700" spc="-35" dirty="0">
                <a:solidFill>
                  <a:srgbClr val="FFFFFF"/>
                </a:solidFill>
                <a:latin typeface="Rockwell"/>
                <a:cs typeface="Rockwell"/>
              </a:rPr>
              <a:t>leggere,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scrivere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in 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stampatello,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fare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semplici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operazioni</a:t>
            </a:r>
            <a:r>
              <a:rPr sz="2700" spc="-2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aritmetica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ecc.</a:t>
            </a:r>
            <a:endParaRPr sz="2700">
              <a:latin typeface="Rockwell"/>
              <a:cs typeface="Rockwell"/>
            </a:endParaRPr>
          </a:p>
          <a:p>
            <a:pPr marL="527685" marR="1563370" indent="-515620">
              <a:lnSpc>
                <a:spcPct val="80000"/>
              </a:lnSpc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 comportamenti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target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saranno </a:t>
            </a:r>
            <a:r>
              <a:rPr sz="2700" spc="20" dirty="0">
                <a:solidFill>
                  <a:srgbClr val="FFFFFF"/>
                </a:solidFill>
                <a:latin typeface="Rockwell"/>
                <a:cs typeface="Rockwell"/>
              </a:rPr>
              <a:t>riferiti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ai 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prerequisiti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queste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stesse</a:t>
            </a:r>
            <a:r>
              <a:rPr sz="2700" spc="-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abilità:</a:t>
            </a:r>
            <a:endParaRPr sz="2700">
              <a:latin typeface="Rockwell"/>
              <a:cs typeface="Rockwell"/>
            </a:endParaRPr>
          </a:p>
          <a:p>
            <a:pPr marL="527685" marR="36195" indent="-515620">
              <a:lnSpc>
                <a:spcPct val="80000"/>
              </a:lnSpc>
              <a:buClr>
                <a:srgbClr val="71A276"/>
              </a:buClr>
              <a:buSzPct val="68518"/>
              <a:buFont typeface="Wingdings 2"/>
              <a:buChar char=""/>
              <a:tabLst>
                <a:tab pos="527685" algn="l"/>
                <a:tab pos="528320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“ </a:t>
            </a:r>
            <a:r>
              <a:rPr sz="2700" spc="-30" dirty="0">
                <a:solidFill>
                  <a:srgbClr val="FFFFFF"/>
                </a:solidFill>
                <a:latin typeface="Rockwell"/>
                <a:cs typeface="Rockwell"/>
              </a:rPr>
              <a:t>stare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seduti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tranquilli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quando l’insegnante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sta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spiegando”;</a:t>
            </a:r>
            <a:endParaRPr sz="2700">
              <a:latin typeface="Rockwell"/>
              <a:cs typeface="Rockwell"/>
            </a:endParaRPr>
          </a:p>
          <a:p>
            <a:pPr marL="527685" marR="670560" indent="-515620">
              <a:lnSpc>
                <a:spcPct val="80000"/>
              </a:lnSpc>
              <a:buClr>
                <a:srgbClr val="71A276"/>
              </a:buClr>
              <a:buSzPct val="68518"/>
              <a:buFont typeface="Wingdings 2"/>
              <a:buChar char=""/>
              <a:tabLst>
                <a:tab pos="527685" algn="l"/>
                <a:tab pos="528320" algn="l"/>
                <a:tab pos="4568825" algn="l"/>
              </a:tabLst>
            </a:pP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“eseguire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correttamente	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 compiti sul</a:t>
            </a:r>
            <a:r>
              <a:rPr sz="2700" spc="-9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libro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degli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esercizi”.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26463" y="352043"/>
            <a:ext cx="6441947" cy="10424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7923" y="1506982"/>
            <a:ext cx="785050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0" marR="5080" indent="-90233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 un sistema a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gettoni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qualunque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cosa sia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accumulabile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può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utilizzata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come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mezzo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2400" spc="-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scambio.</a:t>
            </a:r>
            <a:endParaRPr sz="2400">
              <a:latin typeface="Rockwell"/>
              <a:cs typeface="Rockwell"/>
            </a:endParaRPr>
          </a:p>
          <a:p>
            <a:pPr marL="215265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Gettoni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uso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frequente</a:t>
            </a:r>
            <a:r>
              <a:rPr sz="2400" spc="-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:</a:t>
            </a:r>
            <a:endParaRPr sz="2400">
              <a:latin typeface="Rockwell"/>
              <a:cs typeface="Rockwell"/>
            </a:endParaRPr>
          </a:p>
          <a:p>
            <a:pPr marL="2900680" indent="-293370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290131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Fiches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poker</a:t>
            </a:r>
            <a:endParaRPr sz="2400">
              <a:latin typeface="Rockwell"/>
              <a:cs typeface="Rockwell"/>
            </a:endParaRPr>
          </a:p>
          <a:p>
            <a:pPr marL="2828925" indent="-293370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2829560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Segni su un</a:t>
            </a:r>
            <a:r>
              <a:rPr sz="2400" spc="-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foglio</a:t>
            </a:r>
            <a:endParaRPr sz="2400">
              <a:latin typeface="Rockwell"/>
              <a:cs typeface="Rockwell"/>
            </a:endParaRPr>
          </a:p>
          <a:p>
            <a:pPr marL="3600450" lvl="1" indent="-293370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360108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Timbri</a:t>
            </a:r>
            <a:endParaRPr sz="2400">
              <a:latin typeface="Rockwell"/>
              <a:cs typeface="Rockwell"/>
            </a:endParaRPr>
          </a:p>
          <a:p>
            <a:pPr marL="3550285" lvl="1" indent="-293370"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SzPct val="68750"/>
              <a:buFont typeface="Wingdings 2"/>
              <a:buChar char=""/>
              <a:tabLst>
                <a:tab pos="3550920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Stelline</a:t>
            </a:r>
            <a:endParaRPr sz="2400">
              <a:latin typeface="Rockwell"/>
              <a:cs typeface="Rockwell"/>
            </a:endParaRPr>
          </a:p>
          <a:p>
            <a:pPr marL="3920490" lvl="2" indent="-293370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392112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…</a:t>
            </a:r>
            <a:endParaRPr sz="2400">
              <a:latin typeface="Rockwell"/>
              <a:cs typeface="Rockwel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16243" y="3861041"/>
            <a:ext cx="1647825" cy="17621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9591" y="3860927"/>
            <a:ext cx="1500124" cy="1500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3795" y="310895"/>
            <a:ext cx="8010144" cy="8412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0077" y="1513078"/>
            <a:ext cx="7736840" cy="407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criteri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da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usare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nella scelta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dei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token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sono</a:t>
            </a:r>
            <a:r>
              <a:rPr sz="2400" spc="5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importanti:</a:t>
            </a:r>
            <a:endParaRPr sz="2400" dirty="0">
              <a:latin typeface="Rockwell"/>
              <a:cs typeface="Rockwell"/>
            </a:endParaRPr>
          </a:p>
          <a:p>
            <a:pPr marL="1234440" indent="-292735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1235075" algn="l"/>
              </a:tabLst>
            </a:pP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Facilmente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manipolabili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2400" spc="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conteggiabili</a:t>
            </a:r>
            <a:endParaRPr sz="2400" dirty="0">
              <a:latin typeface="Rockwell"/>
              <a:cs typeface="Rockwell"/>
            </a:endParaRPr>
          </a:p>
          <a:p>
            <a:pPr marL="3381375" lvl="1" indent="-294005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3382010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Allettanti</a:t>
            </a:r>
            <a:endParaRPr sz="2400" dirty="0">
              <a:latin typeface="Rockwell"/>
              <a:cs typeface="Rockwell"/>
            </a:endParaRPr>
          </a:p>
          <a:p>
            <a:pPr marL="2240915" indent="-293370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2241550" algn="l"/>
                <a:tab pos="295973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Non	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facile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Rockwell"/>
                <a:cs typeface="Rockwell"/>
              </a:rPr>
              <a:t>contraffazione</a:t>
            </a:r>
            <a:r>
              <a:rPr lang="it-IT" sz="2400" dirty="0">
                <a:solidFill>
                  <a:srgbClr val="FFFFFF"/>
                </a:solidFill>
                <a:latin typeface="Rockwell"/>
                <a:cs typeface="Rockwell"/>
              </a:rPr>
              <a:t> (fagioli da recuperare in altro modo)</a:t>
            </a:r>
            <a:endParaRPr sz="2400" dirty="0">
              <a:latin typeface="Rockwell"/>
              <a:cs typeface="Rockwell"/>
            </a:endParaRPr>
          </a:p>
          <a:p>
            <a:pPr marL="2383790" lvl="1" indent="-367665">
              <a:lnSpc>
                <a:spcPct val="100000"/>
              </a:lnSpc>
              <a:buClr>
                <a:srgbClr val="71A276"/>
              </a:buClr>
              <a:buSzPct val="68750"/>
              <a:buFont typeface="Wingdings 2"/>
              <a:buChar char=""/>
              <a:tabLst>
                <a:tab pos="2383790" algn="l"/>
                <a:tab pos="2384425" algn="l"/>
              </a:tabLst>
            </a:pP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Prontamente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accessibili</a:t>
            </a:r>
            <a:endParaRPr sz="2400" dirty="0">
              <a:latin typeface="Rockwell"/>
              <a:cs typeface="Rockwell"/>
            </a:endParaRPr>
          </a:p>
          <a:p>
            <a:pPr marL="22288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Importanti sono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accessori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necessari a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maneggiare</a:t>
            </a:r>
            <a:r>
              <a:rPr sz="2400" spc="-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endParaRPr sz="2400" dirty="0">
              <a:latin typeface="Rockwell"/>
              <a:cs typeface="Rockwell"/>
            </a:endParaRPr>
          </a:p>
          <a:p>
            <a:pPr marL="2856230">
              <a:lnSpc>
                <a:spcPct val="100000"/>
              </a:lnSpc>
            </a:pP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riporre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gettoni:</a:t>
            </a:r>
            <a:endParaRPr sz="2400" dirty="0">
              <a:latin typeface="Rockwell"/>
              <a:cs typeface="Rockwell"/>
            </a:endParaRPr>
          </a:p>
          <a:p>
            <a:pPr algn="ctr">
              <a:lnSpc>
                <a:spcPct val="100000"/>
              </a:lnSpc>
              <a:tabLst>
                <a:tab pos="367665" algn="l"/>
              </a:tabLst>
            </a:pPr>
            <a:r>
              <a:rPr sz="1650" spc="15" dirty="0">
                <a:solidFill>
                  <a:srgbClr val="71A276"/>
                </a:solidFill>
                <a:latin typeface="Courier New"/>
                <a:cs typeface="Courier New"/>
              </a:rPr>
              <a:t>o	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scatole;</a:t>
            </a:r>
            <a:endParaRPr sz="2400" dirty="0">
              <a:latin typeface="Rockwell"/>
              <a:cs typeface="Rockwell"/>
            </a:endParaRPr>
          </a:p>
          <a:p>
            <a:pPr marL="24765" algn="ctr">
              <a:lnSpc>
                <a:spcPct val="100000"/>
              </a:lnSpc>
              <a:tabLst>
                <a:tab pos="392430" algn="l"/>
              </a:tabLst>
            </a:pPr>
            <a:r>
              <a:rPr sz="1650" spc="15" dirty="0">
                <a:solidFill>
                  <a:srgbClr val="71A276"/>
                </a:solidFill>
                <a:latin typeface="Courier New"/>
                <a:cs typeface="Courier New"/>
              </a:rPr>
              <a:t>o	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sacchetti;</a:t>
            </a:r>
            <a:endParaRPr sz="2400" dirty="0">
              <a:latin typeface="Rockwell"/>
              <a:cs typeface="Rockwell"/>
            </a:endParaRPr>
          </a:p>
          <a:p>
            <a:pPr algn="ctr">
              <a:lnSpc>
                <a:spcPct val="100000"/>
              </a:lnSpc>
              <a:tabLst>
                <a:tab pos="367030" algn="l"/>
              </a:tabLst>
            </a:pPr>
            <a:r>
              <a:rPr sz="1650" spc="15" dirty="0">
                <a:solidFill>
                  <a:srgbClr val="71A276"/>
                </a:solidFill>
                <a:latin typeface="Courier New"/>
                <a:cs typeface="Courier New"/>
              </a:rPr>
              <a:t>o	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borsellini;</a:t>
            </a:r>
            <a:endParaRPr sz="2400" dirty="0">
              <a:latin typeface="Rockwell"/>
              <a:cs typeface="Rockwel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08973" y="4495800"/>
            <a:ext cx="2428874" cy="1619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00144" y="4162425"/>
            <a:ext cx="3047999" cy="228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708" y="289560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1138" y="183788"/>
            <a:ext cx="8183880" cy="1028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06576" y="1610359"/>
            <a:ext cx="7533005" cy="5443413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304800" marR="520065" indent="-292735">
              <a:lnSpc>
                <a:spcPct val="90000"/>
              </a:lnSpc>
              <a:spcBef>
                <a:spcPts val="415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305435" algn="l"/>
              </a:tabLst>
            </a:pP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alcune situazioni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2600" spc="5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26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600" spc="-5" dirty="0">
                <a:solidFill>
                  <a:srgbClr val="FFFFFF"/>
                </a:solidFill>
                <a:latin typeface="Rockwell"/>
                <a:cs typeface="Rockwell"/>
              </a:rPr>
              <a:t>sostegno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possono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le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attività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hanno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una 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occorrenza naturale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(ad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esempio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scuola  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potrebbero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privilegi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come</a:t>
            </a:r>
            <a:r>
              <a:rPr sz="2400" spc="4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fare</a:t>
            </a:r>
            <a:endParaRPr sz="2400" dirty="0">
              <a:latin typeface="Rockwell"/>
              <a:cs typeface="Rockwell"/>
            </a:endParaRPr>
          </a:p>
          <a:p>
            <a:pPr marL="304800" marR="421005">
              <a:lnSpc>
                <a:spcPts val="2810"/>
              </a:lnSpc>
              <a:spcBef>
                <a:spcPts val="40"/>
              </a:spcBef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l’assistente della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maestra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responsabile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classe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ecc…)</a:t>
            </a:r>
            <a:endParaRPr sz="2400" dirty="0">
              <a:latin typeface="Rockwell"/>
              <a:cs typeface="Rockwell"/>
            </a:endParaRPr>
          </a:p>
          <a:p>
            <a:pPr marL="304800" marR="438150" indent="-292735">
              <a:lnSpc>
                <a:spcPts val="2810"/>
              </a:lnSpc>
              <a:buClr>
                <a:srgbClr val="71A276"/>
              </a:buClr>
              <a:buSzPct val="69230"/>
              <a:buFont typeface="Wingdings 2"/>
              <a:buChar char=""/>
              <a:tabLst>
                <a:tab pos="30543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questo non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possibile bisogna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introdurre 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sostegno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specifici per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quel 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soggetto (oggetti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attività preferiti,</a:t>
            </a:r>
            <a:r>
              <a:rPr sz="2400" spc="-2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edibile)</a:t>
            </a:r>
            <a:endParaRPr sz="2400" dirty="0">
              <a:latin typeface="Rockwell"/>
              <a:cs typeface="Rockwell"/>
            </a:endParaRPr>
          </a:p>
          <a:p>
            <a:pPr marL="304800" indent="-292735">
              <a:lnSpc>
                <a:spcPts val="2605"/>
              </a:lnSpc>
              <a:buClr>
                <a:srgbClr val="71A276"/>
              </a:buClr>
              <a:buSzPct val="69230"/>
              <a:buFont typeface="Wingdings 2"/>
              <a:buChar char=""/>
              <a:tabLst>
                <a:tab pos="30543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ogni caso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raccomandato l’utilizzo</a:t>
            </a:r>
            <a:r>
              <a:rPr sz="2400" spc="-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dei</a:t>
            </a:r>
            <a:endParaRPr sz="2400" dirty="0">
              <a:latin typeface="Rockwell"/>
              <a:cs typeface="Rockwell"/>
            </a:endParaRPr>
          </a:p>
          <a:p>
            <a:pPr marL="304800">
              <a:lnSpc>
                <a:spcPts val="2810"/>
              </a:lnSpc>
            </a:pP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400" spc="-15" dirty="0">
                <a:solidFill>
                  <a:srgbClr val="FFFFFF"/>
                </a:solidFill>
                <a:latin typeface="Rockwell"/>
                <a:cs typeface="Rockwell"/>
              </a:rPr>
              <a:t>naturali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meno</a:t>
            </a:r>
            <a:r>
              <a:rPr sz="2400" spc="-1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“</a:t>
            </a:r>
            <a:r>
              <a:rPr sz="2400" spc="-5" dirty="0" err="1">
                <a:solidFill>
                  <a:srgbClr val="FFFFFF"/>
                </a:solidFill>
                <a:latin typeface="Rockwell"/>
                <a:cs typeface="Rockwell"/>
              </a:rPr>
              <a:t>intrusivi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”</a:t>
            </a:r>
            <a:r>
              <a:rPr lang="it-IT" sz="2400" spc="-5" dirty="0">
                <a:solidFill>
                  <a:srgbClr val="FFFFFF"/>
                </a:solidFill>
                <a:latin typeface="Rockwell"/>
                <a:cs typeface="Rockwell"/>
              </a:rPr>
              <a:t> (fare le fotocopie al posto dell’alimentare)</a:t>
            </a:r>
            <a:endParaRPr sz="2400" dirty="0">
              <a:latin typeface="Rockwell"/>
              <a:cs typeface="Rockwell"/>
            </a:endParaRPr>
          </a:p>
          <a:p>
            <a:pPr marL="304800" marR="5080" indent="-292735">
              <a:lnSpc>
                <a:spcPts val="2810"/>
              </a:lnSpc>
              <a:spcBef>
                <a:spcPts val="195"/>
              </a:spcBef>
              <a:buClr>
                <a:srgbClr val="71A276"/>
              </a:buClr>
              <a:buSzPct val="69230"/>
              <a:buFont typeface="Wingdings 2"/>
              <a:buChar char=""/>
              <a:tabLst>
                <a:tab pos="305435" algn="l"/>
              </a:tabLst>
            </a:pP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Spesso, </a:t>
            </a:r>
            <a:r>
              <a:rPr lang="it-IT" sz="2400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2400" dirty="0" err="1">
                <a:solidFill>
                  <a:srgbClr val="FFFFFF"/>
                </a:solidFill>
                <a:latin typeface="Rockwell"/>
                <a:cs typeface="Rockwell"/>
              </a:rPr>
              <a:t>efficace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lasciare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che</a:t>
            </a:r>
            <a:r>
              <a:rPr sz="2400" spc="-18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sia  l’individuo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scegliere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tra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certo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numero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rinforzatori</a:t>
            </a:r>
            <a:r>
              <a:rPr sz="2400" spc="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Rockwell"/>
                <a:cs typeface="Rockwell"/>
              </a:rPr>
              <a:t>disponibili</a:t>
            </a:r>
            <a:endParaRPr sz="2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4400" y="96011"/>
            <a:ext cx="7507224" cy="13075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00506" y="2161997"/>
            <a:ext cx="7284720" cy="323278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59079" marR="5080" indent="-169545" algn="ctr">
              <a:lnSpc>
                <a:spcPct val="100400"/>
              </a:lnSpc>
              <a:spcBef>
                <a:spcPts val="85"/>
              </a:spcBef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sostegno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sono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concessi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al </a:t>
            </a:r>
            <a:r>
              <a:rPr sz="3000" spc="-15" dirty="0" err="1">
                <a:solidFill>
                  <a:srgbClr val="FFFFFF"/>
                </a:solidFill>
                <a:latin typeface="Rockwell"/>
                <a:cs typeface="Rockwell"/>
              </a:rPr>
              <a:t>soggetto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lang="it-IT" sz="3000" spc="-15" dirty="0">
                <a:solidFill>
                  <a:srgbClr val="FFFFFF"/>
                </a:solidFill>
                <a:latin typeface="Rockwell"/>
                <a:cs typeface="Rockwell"/>
              </a:rPr>
              <a:t>(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o al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gruppo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15" dirty="0" err="1">
                <a:solidFill>
                  <a:srgbClr val="FFFFFF"/>
                </a:solidFill>
                <a:latin typeface="Rockwell"/>
                <a:cs typeface="Rockwell"/>
              </a:rPr>
              <a:t>soggetti</a:t>
            </a:r>
            <a:r>
              <a:rPr lang="it-IT" sz="3000" spc="-15" dirty="0">
                <a:solidFill>
                  <a:srgbClr val="FFFFFF"/>
                </a:solidFill>
                <a:latin typeface="Rockwell"/>
                <a:cs typeface="Rockwell"/>
              </a:rPr>
              <a:t>)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token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hanno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raggiunto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quota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definita, che varia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ognuno</a:t>
            </a:r>
            <a:r>
              <a:rPr sz="3000" spc="-27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dei 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dirty="0" err="1">
                <a:solidFill>
                  <a:srgbClr val="FFFFFF"/>
                </a:solidFill>
                <a:latin typeface="Rockwell"/>
                <a:cs typeface="Rockwell"/>
              </a:rPr>
              <a:t>sostegno</a:t>
            </a:r>
            <a:r>
              <a:rPr sz="30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 err="1">
                <a:solidFill>
                  <a:srgbClr val="FFFFFF"/>
                </a:solidFill>
                <a:latin typeface="Rockwell"/>
                <a:cs typeface="Rockwell"/>
              </a:rPr>
              <a:t>utilizzati</a:t>
            </a:r>
            <a:r>
              <a:rPr lang="it-IT" sz="3000" dirty="0">
                <a:solidFill>
                  <a:srgbClr val="FFFFFF"/>
                </a:solidFill>
                <a:latin typeface="Rockwell"/>
                <a:cs typeface="Rockwell"/>
              </a:rPr>
              <a:t>.  </a:t>
            </a:r>
            <a:endParaRPr sz="3000" dirty="0">
              <a:latin typeface="Rockwell"/>
              <a:cs typeface="Rockwell"/>
            </a:endParaRPr>
          </a:p>
          <a:p>
            <a:pPr marR="17145" algn="ctr">
              <a:lnSpc>
                <a:spcPct val="100000"/>
              </a:lnSpc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Caratteristica essenziale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è la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presenza</a:t>
            </a:r>
            <a:r>
              <a:rPr sz="3000" spc="-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di:</a:t>
            </a:r>
            <a:endParaRPr sz="3000" dirty="0">
              <a:latin typeface="Rockwell"/>
              <a:cs typeface="Rockwell"/>
            </a:endParaRPr>
          </a:p>
          <a:p>
            <a:pPr marR="16510" algn="ctr">
              <a:lnSpc>
                <a:spcPct val="100000"/>
              </a:lnSpc>
            </a:pPr>
            <a:r>
              <a:rPr sz="3000" b="1" dirty="0">
                <a:solidFill>
                  <a:srgbClr val="FFFFFF"/>
                </a:solidFill>
                <a:latin typeface="Rockwell"/>
                <a:cs typeface="Rockwell"/>
              </a:rPr>
              <a:t>“ </a:t>
            </a:r>
            <a:r>
              <a:rPr sz="3000" b="1" spc="-15" dirty="0">
                <a:solidFill>
                  <a:srgbClr val="FFFFFF"/>
                </a:solidFill>
                <a:latin typeface="Rockwell"/>
                <a:cs typeface="Rockwell"/>
              </a:rPr>
              <a:t>Negozio </a:t>
            </a:r>
            <a:r>
              <a:rPr sz="3000" b="1" dirty="0">
                <a:solidFill>
                  <a:srgbClr val="FFFFFF"/>
                </a:solidFill>
                <a:latin typeface="Rockwell"/>
                <a:cs typeface="Rockwell"/>
              </a:rPr>
              <a:t>di scambio</a:t>
            </a:r>
            <a:r>
              <a:rPr sz="3000" b="1" spc="-2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b="1" dirty="0">
                <a:solidFill>
                  <a:srgbClr val="FFFFFF"/>
                </a:solidFill>
                <a:latin typeface="Rockwell"/>
                <a:cs typeface="Rockwell"/>
              </a:rPr>
              <a:t>“</a:t>
            </a:r>
            <a:endParaRPr sz="3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8348" y="370331"/>
            <a:ext cx="8316468" cy="1028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667383"/>
            <a:ext cx="795909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0" marR="412750" indent="-292735">
              <a:lnSpc>
                <a:spcPct val="100000"/>
              </a:lnSpc>
              <a:spcBef>
                <a:spcPts val="100"/>
              </a:spcBef>
            </a:pPr>
            <a:r>
              <a:rPr sz="3000" b="1" spc="5" dirty="0">
                <a:solidFill>
                  <a:srgbClr val="FFFFFF"/>
                </a:solidFill>
                <a:latin typeface="Rockwell"/>
                <a:cs typeface="Rockwell"/>
              </a:rPr>
              <a:t>Rapporto </a:t>
            </a:r>
            <a:r>
              <a:rPr sz="3000" b="1" dirty="0">
                <a:solidFill>
                  <a:srgbClr val="FFFFFF"/>
                </a:solidFill>
                <a:latin typeface="Rockwell"/>
                <a:cs typeface="Rockwell"/>
              </a:rPr>
              <a:t>ottimale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: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secondo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principio</a:t>
            </a:r>
            <a:r>
              <a:rPr sz="3000" spc="-2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equità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maggiore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è la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fatica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o il </a:t>
            </a:r>
            <a:r>
              <a:rPr sz="3000" spc="-50" dirty="0">
                <a:solidFill>
                  <a:srgbClr val="FFFFFF"/>
                </a:solidFill>
                <a:latin typeface="Rockwell"/>
                <a:cs typeface="Rockwell"/>
              </a:rPr>
              <a:t>lavoro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necessario per </a:t>
            </a:r>
            <a:r>
              <a:rPr sz="3000" spc="-45" dirty="0">
                <a:solidFill>
                  <a:srgbClr val="FFFFFF"/>
                </a:solidFill>
                <a:latin typeface="Rockwell"/>
                <a:cs typeface="Rockwell"/>
              </a:rPr>
              <a:t>svolgere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determinata 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attività,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maggiore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dovrà essere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  ricompensa.</a:t>
            </a:r>
            <a:endParaRPr sz="3000">
              <a:latin typeface="Rockwell"/>
              <a:cs typeface="Rockwell"/>
            </a:endParaRPr>
          </a:p>
          <a:p>
            <a:pPr marL="304800" marR="5080" indent="-292735">
              <a:lnSpc>
                <a:spcPct val="100000"/>
              </a:lnSpc>
              <a:spcBef>
                <a:spcPts val="5"/>
              </a:spcBef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Inizialmente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rapporto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tra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numero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token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guadagnati e il </a:t>
            </a:r>
            <a:r>
              <a:rPr sz="3000" spc="-40" dirty="0">
                <a:solidFill>
                  <a:srgbClr val="FFFFFF"/>
                </a:solidFill>
                <a:latin typeface="Rockwell"/>
                <a:cs typeface="Rockwell"/>
              </a:rPr>
              <a:t>prezzo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dei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sostegno </a:t>
            </a: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potrebbe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essere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basso per 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permettere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immediatamente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</a:t>
            </a:r>
            <a:r>
              <a:rPr sz="3000" spc="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successo.</a:t>
            </a:r>
            <a:endParaRPr sz="3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4068" y="402336"/>
            <a:ext cx="8311896" cy="10241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22044" y="1432305"/>
            <a:ext cx="7473315" cy="4864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50"/>
              </a:lnSpc>
              <a:spcBef>
                <a:spcPts val="95"/>
              </a:spcBef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rapporto </a:t>
            </a:r>
            <a:r>
              <a:rPr sz="2500" spc="-40" dirty="0">
                <a:solidFill>
                  <a:srgbClr val="FFFFFF"/>
                </a:solidFill>
                <a:latin typeface="Rockwell"/>
                <a:cs typeface="Rockwell"/>
              </a:rPr>
              <a:t>deve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seguire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queste</a:t>
            </a:r>
            <a:r>
              <a:rPr sz="2500" spc="1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35" dirty="0">
                <a:solidFill>
                  <a:srgbClr val="FFFFFF"/>
                </a:solidFill>
                <a:latin typeface="Rockwell"/>
                <a:cs typeface="Rockwell"/>
              </a:rPr>
              <a:t>regole:</a:t>
            </a:r>
            <a:endParaRPr sz="2500" dirty="0">
              <a:latin typeface="Rockwell"/>
              <a:cs typeface="Rockwell"/>
            </a:endParaRPr>
          </a:p>
          <a:p>
            <a:pPr marL="304800" indent="-292735">
              <a:lnSpc>
                <a:spcPts val="2700"/>
              </a:lnSpc>
              <a:buClr>
                <a:srgbClr val="71A276"/>
              </a:buClr>
              <a:buSzPct val="70000"/>
              <a:buFont typeface="Wingdings"/>
              <a:buChar char=""/>
              <a:tabLst>
                <a:tab pos="305435" algn="l"/>
              </a:tabLst>
            </a:pP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Mantenere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un iniziale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rapporto</a:t>
            </a:r>
            <a:r>
              <a:rPr sz="2500" spc="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basso;</a:t>
            </a:r>
            <a:endParaRPr sz="2500" dirty="0">
              <a:latin typeface="Rockwell"/>
              <a:cs typeface="Rockwell"/>
            </a:endParaRPr>
          </a:p>
          <a:p>
            <a:pPr marL="304800" marR="5080" indent="-292735">
              <a:lnSpc>
                <a:spcPts val="2700"/>
              </a:lnSpc>
              <a:spcBef>
                <a:spcPts val="190"/>
              </a:spcBef>
              <a:buClr>
                <a:srgbClr val="71A276"/>
              </a:buClr>
              <a:buSzPct val="70000"/>
              <a:buFont typeface="Wingdings"/>
              <a:buChar char=""/>
              <a:tabLst>
                <a:tab pos="305435" algn="l"/>
              </a:tabLst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2500" spc="-15" dirty="0">
                <a:solidFill>
                  <a:srgbClr val="FFFFFF"/>
                </a:solidFill>
                <a:latin typeface="Rockwell"/>
                <a:cs typeface="Rockwell"/>
              </a:rPr>
              <a:t>migliorano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i comportamenti e quindi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si  guadagnano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token: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aumenta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costo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e il  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numero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dei </a:t>
            </a:r>
            <a:r>
              <a:rPr sz="2500" spc="5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sostegno,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diminuisce</a:t>
            </a:r>
            <a:r>
              <a:rPr sz="2500" spc="-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il  </a:t>
            </a:r>
            <a:r>
              <a:rPr sz="2500" spc="-30" dirty="0">
                <a:solidFill>
                  <a:srgbClr val="FFFFFF"/>
                </a:solidFill>
                <a:latin typeface="Rockwell"/>
                <a:cs typeface="Rockwell"/>
              </a:rPr>
              <a:t>valore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dei</a:t>
            </a:r>
            <a:r>
              <a:rPr sz="2500" spc="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token;</a:t>
            </a:r>
            <a:endParaRPr sz="2500" dirty="0">
              <a:latin typeface="Rockwell"/>
              <a:cs typeface="Rockwell"/>
            </a:endParaRPr>
          </a:p>
          <a:p>
            <a:pPr marL="304800" marR="19050" indent="-292735">
              <a:lnSpc>
                <a:spcPts val="2700"/>
              </a:lnSpc>
              <a:spcBef>
                <a:spcPts val="5"/>
              </a:spcBef>
              <a:buClr>
                <a:srgbClr val="71A276"/>
              </a:buClr>
              <a:buSzPct val="70000"/>
              <a:buFont typeface="Wingdings"/>
              <a:buChar char=""/>
              <a:tabLst>
                <a:tab pos="305435" algn="l"/>
              </a:tabLst>
            </a:pP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Quando il guadagno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diventa </a:t>
            </a:r>
            <a:r>
              <a:rPr sz="2500" spc="-15" dirty="0">
                <a:solidFill>
                  <a:srgbClr val="FFFFFF"/>
                </a:solidFill>
                <a:latin typeface="Rockwell"/>
                <a:cs typeface="Rockwell"/>
              </a:rPr>
              <a:t>ancora 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maggiore 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aumentare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la 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presenza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500" spc="5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di sostegno  di</a:t>
            </a:r>
            <a:r>
              <a:rPr sz="2500" spc="-2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“lusso”;</a:t>
            </a:r>
            <a:endParaRPr sz="2500" dirty="0">
              <a:latin typeface="Rockwell"/>
              <a:cs typeface="Rockwell"/>
            </a:endParaRPr>
          </a:p>
          <a:p>
            <a:pPr marL="304800" marR="38735" indent="-292735">
              <a:lnSpc>
                <a:spcPts val="2700"/>
              </a:lnSpc>
              <a:buClr>
                <a:srgbClr val="71A276"/>
              </a:buClr>
              <a:buSzPct val="70000"/>
              <a:buFont typeface="Wingdings"/>
              <a:buChar char=""/>
              <a:tabLst>
                <a:tab pos="305435" algn="l"/>
              </a:tabLst>
            </a:pPr>
            <a:r>
              <a:rPr sz="2500" spc="-40" dirty="0">
                <a:solidFill>
                  <a:srgbClr val="FFFFFF"/>
                </a:solidFill>
                <a:latin typeface="Rockwell"/>
                <a:cs typeface="Rockwell"/>
              </a:rPr>
              <a:t>Pagare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molto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poco un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rinforzatore considerato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di  </a:t>
            </a:r>
            <a:r>
              <a:rPr sz="2500" spc="5" dirty="0">
                <a:solidFill>
                  <a:srgbClr val="FFFFFF"/>
                </a:solidFill>
                <a:latin typeface="Rockwell"/>
                <a:cs typeface="Rockwell"/>
              </a:rPr>
              <a:t>riserva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per il </a:t>
            </a:r>
            <a:r>
              <a:rPr sz="2500" spc="-30" dirty="0">
                <a:solidFill>
                  <a:srgbClr val="FFFFFF"/>
                </a:solidFill>
                <a:latin typeface="Rockwell"/>
                <a:cs typeface="Rockwell"/>
              </a:rPr>
              <a:t>soggetto,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che per lui</a:t>
            </a:r>
            <a:r>
              <a:rPr sz="2500" spc="-17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sia</a:t>
            </a:r>
            <a:endParaRPr sz="2500" dirty="0">
              <a:latin typeface="Rockwell"/>
              <a:cs typeface="Rockwell"/>
            </a:endParaRPr>
          </a:p>
          <a:p>
            <a:pPr marL="304800" marR="181610">
              <a:lnSpc>
                <a:spcPts val="2700"/>
              </a:lnSpc>
              <a:tabLst>
                <a:tab pos="3531870" algn="l"/>
              </a:tabLst>
            </a:pP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particolarmente</a:t>
            </a:r>
            <a:r>
              <a:rPr sz="25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utile	(es. se il </a:t>
            </a:r>
            <a:r>
              <a:rPr sz="2500" spc="-20" dirty="0">
                <a:solidFill>
                  <a:srgbClr val="FFFFFF"/>
                </a:solidFill>
                <a:latin typeface="Rockwell"/>
                <a:cs typeface="Rockwell"/>
              </a:rPr>
              <a:t>soggetto </a:t>
            </a:r>
            <a:r>
              <a:rPr sz="2500" spc="-40" dirty="0">
                <a:solidFill>
                  <a:srgbClr val="FFFFFF"/>
                </a:solidFill>
                <a:latin typeface="Rockwell"/>
                <a:cs typeface="Rockwell"/>
              </a:rPr>
              <a:t>deve  </a:t>
            </a:r>
            <a:r>
              <a:rPr sz="2500" spc="-25" dirty="0">
                <a:solidFill>
                  <a:srgbClr val="FFFFFF"/>
                </a:solidFill>
                <a:latin typeface="Rockwell"/>
                <a:cs typeface="Rockwell"/>
              </a:rPr>
              <a:t>migliorare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le abilità sociali, si </a:t>
            </a:r>
            <a:r>
              <a:rPr sz="2500" spc="-10" dirty="0">
                <a:solidFill>
                  <a:srgbClr val="FFFFFF"/>
                </a:solidFill>
                <a:latin typeface="Rockwell"/>
                <a:cs typeface="Rockwell"/>
              </a:rPr>
              <a:t>chiederanno 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pochissimi </a:t>
            </a:r>
            <a:r>
              <a:rPr sz="2500" spc="-15" dirty="0">
                <a:solidFill>
                  <a:srgbClr val="FFFFFF"/>
                </a:solidFill>
                <a:latin typeface="Rockwell"/>
                <a:cs typeface="Rockwell"/>
              </a:rPr>
              <a:t>gettoni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l’iscrizione </a:t>
            </a:r>
            <a:r>
              <a:rPr sz="2500" spc="-5" dirty="0">
                <a:solidFill>
                  <a:srgbClr val="FFFFFF"/>
                </a:solidFill>
                <a:latin typeface="Rockwell"/>
                <a:cs typeface="Rockwell"/>
              </a:rPr>
              <a:t>ad una</a:t>
            </a:r>
            <a:r>
              <a:rPr sz="2500" spc="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500" dirty="0">
                <a:solidFill>
                  <a:srgbClr val="FFFFFF"/>
                </a:solidFill>
                <a:latin typeface="Rockwell"/>
                <a:cs typeface="Rockwell"/>
              </a:rPr>
              <a:t>festa);</a:t>
            </a:r>
            <a:endParaRPr sz="25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2043" y="36576"/>
            <a:ext cx="8339328" cy="18790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22044" y="2531745"/>
            <a:ext cx="709422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9665" marR="5080" indent="-11176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Quanto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frequentemente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si </a:t>
            </a:r>
            <a:r>
              <a:rPr sz="2400" spc="-40" dirty="0">
                <a:solidFill>
                  <a:srgbClr val="FFFFFF"/>
                </a:solidFill>
                <a:latin typeface="Rockwell"/>
                <a:cs typeface="Rockwell"/>
              </a:rPr>
              <a:t>dovrebbe 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programmare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“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l’apertura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del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negozio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“</a:t>
            </a:r>
            <a:r>
              <a:rPr sz="2400" spc="-1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?</a:t>
            </a:r>
            <a:endParaRPr sz="2400">
              <a:latin typeface="Rockwell"/>
              <a:cs typeface="Rockwell"/>
            </a:endParaRPr>
          </a:p>
          <a:p>
            <a:pPr marL="379730" indent="-367665">
              <a:lnSpc>
                <a:spcPct val="100000"/>
              </a:lnSpc>
              <a:buClr>
                <a:srgbClr val="71A276"/>
              </a:buClr>
              <a:buSzPct val="68750"/>
              <a:buFont typeface="Wingdings"/>
              <a:buChar char=""/>
              <a:tabLst>
                <a:tab pos="379730" algn="l"/>
                <a:tab pos="380365" algn="l"/>
              </a:tabLst>
            </a:pP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Sempre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aperto</a:t>
            </a:r>
            <a:endParaRPr sz="2400">
              <a:latin typeface="Rockwell"/>
              <a:cs typeface="Rockwell"/>
            </a:endParaRPr>
          </a:p>
          <a:p>
            <a:pPr marL="379730" indent="-367665">
              <a:lnSpc>
                <a:spcPct val="100000"/>
              </a:lnSpc>
              <a:buClr>
                <a:srgbClr val="71A276"/>
              </a:buClr>
              <a:buSzPct val="68750"/>
              <a:buFont typeface="Wingdings"/>
              <a:buChar char=""/>
              <a:tabLst>
                <a:tab pos="379730" algn="l"/>
                <a:tab pos="380365" algn="l"/>
              </a:tabLst>
            </a:pP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frequentemente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per un tempo</a:t>
            </a:r>
            <a:r>
              <a:rPr sz="2400" spc="-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limitato;</a:t>
            </a:r>
            <a:endParaRPr sz="2400">
              <a:latin typeface="Rockwell"/>
              <a:cs typeface="Rockwell"/>
            </a:endParaRPr>
          </a:p>
          <a:p>
            <a:pPr marL="379730" indent="-367665">
              <a:lnSpc>
                <a:spcPct val="100000"/>
              </a:lnSpc>
              <a:buClr>
                <a:srgbClr val="71A276"/>
              </a:buClr>
              <a:buSzPct val="68750"/>
              <a:buFont typeface="Wingdings"/>
              <a:buChar char=""/>
              <a:tabLst>
                <a:tab pos="379730" algn="l"/>
                <a:tab pos="38036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una o due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volte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al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Rockwell"/>
                <a:cs typeface="Rockwell"/>
              </a:rPr>
              <a:t>giorno</a:t>
            </a:r>
            <a:endParaRPr sz="2400">
              <a:latin typeface="Rockwell"/>
              <a:cs typeface="Rockwell"/>
            </a:endParaRPr>
          </a:p>
          <a:p>
            <a:pPr marL="379730" indent="-367665">
              <a:lnSpc>
                <a:spcPct val="100000"/>
              </a:lnSpc>
              <a:buClr>
                <a:srgbClr val="71A276"/>
              </a:buClr>
              <a:buSzPct val="68750"/>
              <a:buFont typeface="Wingdings"/>
              <a:buChar char=""/>
              <a:tabLst>
                <a:tab pos="379730" algn="l"/>
                <a:tab pos="38036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fino 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una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sola 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volta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a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 settimana</a:t>
            </a:r>
            <a:endParaRPr sz="2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0473" y="1740789"/>
            <a:ext cx="7673975" cy="406654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574800" marR="5080" indent="-1344930">
              <a:lnSpc>
                <a:spcPts val="2650"/>
              </a:lnSpc>
              <a:spcBef>
                <a:spcPts val="680"/>
              </a:spcBef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Che cosa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accadrà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se i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requisiti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2700" spc="-15" dirty="0">
                <a:solidFill>
                  <a:srgbClr val="FFFFFF"/>
                </a:solidFill>
                <a:latin typeface="Rockwell"/>
                <a:cs typeface="Rockwell"/>
              </a:rPr>
              <a:t>guadagnare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token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sono</a:t>
            </a:r>
            <a:r>
              <a:rPr sz="2700" spc="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soddisfatte?</a:t>
            </a:r>
            <a:endParaRPr sz="2700" dirty="0">
              <a:latin typeface="Rockwell"/>
              <a:cs typeface="Rockwell"/>
            </a:endParaRPr>
          </a:p>
          <a:p>
            <a:pPr marL="304800" marR="624840" indent="-292735">
              <a:lnSpc>
                <a:spcPct val="80000"/>
              </a:lnSpc>
              <a:spcBef>
                <a:spcPts val="2600"/>
              </a:spcBef>
              <a:buClr>
                <a:srgbClr val="71A276"/>
              </a:buClr>
              <a:buSzPct val="68518"/>
              <a:buFont typeface="Wingdings 2"/>
              <a:buChar char=""/>
              <a:tabLst>
                <a:tab pos="305435" algn="l"/>
              </a:tabLst>
            </a:pP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Aggiungere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situazioni di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training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che  insegnino ai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soggetti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come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accettare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non 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raggiungimento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di un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obiettivo</a:t>
            </a:r>
            <a:endParaRPr sz="2700" dirty="0">
              <a:latin typeface="Rockwell"/>
              <a:cs typeface="Rockwell"/>
            </a:endParaRPr>
          </a:p>
          <a:p>
            <a:pPr marL="304800" indent="-292735">
              <a:lnSpc>
                <a:spcPts val="2915"/>
              </a:lnSpc>
              <a:spcBef>
                <a:spcPts val="1945"/>
              </a:spcBef>
              <a:buClr>
                <a:srgbClr val="71A276"/>
              </a:buClr>
              <a:buSzPct val="68518"/>
              <a:buFont typeface="Wingdings 2"/>
              <a:buChar char=""/>
              <a:tabLst>
                <a:tab pos="305435" algn="l"/>
              </a:tabLst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Se i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requisiti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non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sono </a:t>
            </a:r>
            <a:r>
              <a:rPr sz="2700" spc="5" dirty="0">
                <a:solidFill>
                  <a:srgbClr val="FFFFFF"/>
                </a:solidFill>
                <a:latin typeface="Rockwell"/>
                <a:cs typeface="Rockwell"/>
              </a:rPr>
              <a:t>soddisfatti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per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più</a:t>
            </a:r>
            <a:endParaRPr sz="2700" dirty="0">
              <a:latin typeface="Rockwell"/>
              <a:cs typeface="Rockwell"/>
            </a:endParaRPr>
          </a:p>
          <a:p>
            <a:pPr marL="304800" marR="210820">
              <a:lnSpc>
                <a:spcPct val="80000"/>
              </a:lnSpc>
              <a:spcBef>
                <a:spcPts val="325"/>
              </a:spcBef>
            </a:pP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tempo </a:t>
            </a:r>
            <a:r>
              <a:rPr sz="2700" spc="-35" dirty="0">
                <a:solidFill>
                  <a:srgbClr val="FFFFFF"/>
                </a:solidFill>
                <a:latin typeface="Rockwell"/>
                <a:cs typeface="Rockwell"/>
              </a:rPr>
              <a:t>sarebbe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meglio </a:t>
            </a:r>
            <a:r>
              <a:rPr sz="2700" spc="-25" dirty="0">
                <a:solidFill>
                  <a:srgbClr val="FFFFFF"/>
                </a:solidFill>
                <a:latin typeface="Rockwell"/>
                <a:cs typeface="Rockwell"/>
              </a:rPr>
              <a:t>valutare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se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l’individuo 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possiede le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abilità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necessarie per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emettere 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quel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2700" spc="-5" dirty="0">
                <a:solidFill>
                  <a:srgbClr val="FFFFFF"/>
                </a:solidFill>
                <a:latin typeface="Rockwell"/>
                <a:cs typeface="Rockwell"/>
              </a:rPr>
              <a:t>ed </a:t>
            </a:r>
            <a:r>
              <a:rPr sz="2700" spc="-20" dirty="0">
                <a:solidFill>
                  <a:srgbClr val="FFFFFF"/>
                </a:solidFill>
                <a:latin typeface="Rockwell"/>
                <a:cs typeface="Rockwell"/>
              </a:rPr>
              <a:t>eventualmente  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ristabilire </a:t>
            </a:r>
            <a:r>
              <a:rPr sz="2700" dirty="0">
                <a:solidFill>
                  <a:srgbClr val="FFFFFF"/>
                </a:solidFill>
                <a:latin typeface="Rockwell"/>
                <a:cs typeface="Rockwell"/>
              </a:rPr>
              <a:t>le</a:t>
            </a:r>
            <a:r>
              <a:rPr sz="27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700" spc="-35" dirty="0">
                <a:solidFill>
                  <a:srgbClr val="FFFFFF"/>
                </a:solidFill>
                <a:latin typeface="Rockwell"/>
                <a:cs typeface="Rockwell"/>
              </a:rPr>
              <a:t>regole</a:t>
            </a:r>
            <a:endParaRPr sz="27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8348" y="530351"/>
            <a:ext cx="8535924" cy="5989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83565" algn="l"/>
              </a:tabLst>
            </a:pPr>
            <a:r>
              <a:rPr sz="1500" spc="5" dirty="0">
                <a:solidFill>
                  <a:srgbClr val="71A276"/>
                </a:solidFill>
              </a:rPr>
              <a:t>I.	</a:t>
            </a:r>
            <a:r>
              <a:rPr spc="-5" dirty="0"/>
              <a:t>I </a:t>
            </a:r>
            <a:r>
              <a:rPr spc="-15" dirty="0"/>
              <a:t>gettoni </a:t>
            </a:r>
            <a:r>
              <a:rPr spc="-5" dirty="0"/>
              <a:t>sono il ponte </a:t>
            </a:r>
            <a:r>
              <a:rPr spc="-25" dirty="0"/>
              <a:t>tra </a:t>
            </a:r>
            <a:r>
              <a:rPr spc="-5" dirty="0"/>
              <a:t>il </a:t>
            </a:r>
            <a:r>
              <a:rPr spc="-20" dirty="0"/>
              <a:t>presentarsi </a:t>
            </a:r>
            <a:r>
              <a:rPr spc="-5" dirty="0"/>
              <a:t>del comportamento</a:t>
            </a:r>
            <a:r>
              <a:rPr spc="175" dirty="0"/>
              <a:t> </a:t>
            </a:r>
            <a:r>
              <a:rPr spc="-5" dirty="0"/>
              <a:t>e</a:t>
            </a:r>
            <a:endParaRPr sz="1500"/>
          </a:p>
          <a:p>
            <a:pPr marL="584200">
              <a:lnSpc>
                <a:spcPct val="100000"/>
              </a:lnSpc>
            </a:pPr>
            <a:r>
              <a:rPr spc="-5" dirty="0"/>
              <a:t>la consegna del </a:t>
            </a:r>
            <a:r>
              <a:rPr dirty="0"/>
              <a:t>rinforzo </a:t>
            </a:r>
            <a:r>
              <a:rPr spc="-5" dirty="0"/>
              <a:t>di </a:t>
            </a:r>
            <a:r>
              <a:rPr spc="-15" dirty="0"/>
              <a:t>sostegno. </a:t>
            </a:r>
            <a:r>
              <a:rPr spc="-5" dirty="0"/>
              <a:t>Colma le</a:t>
            </a:r>
            <a:r>
              <a:rPr spc="-95" dirty="0"/>
              <a:t> </a:t>
            </a:r>
            <a:r>
              <a:rPr spc="-10" dirty="0"/>
              <a:t>ampie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2437" y="5664200"/>
            <a:ext cx="266700" cy="259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00" spc="10" dirty="0">
                <a:solidFill>
                  <a:srgbClr val="71A276"/>
                </a:solidFill>
                <a:latin typeface="Rockwell"/>
                <a:cs typeface="Rockwell"/>
              </a:rPr>
              <a:t>I</a:t>
            </a:r>
            <a:r>
              <a:rPr sz="1500" spc="15" dirty="0">
                <a:solidFill>
                  <a:srgbClr val="71A276"/>
                </a:solidFill>
                <a:latin typeface="Rockwell"/>
                <a:cs typeface="Rockwell"/>
              </a:rPr>
              <a:t>I</a:t>
            </a:r>
            <a:r>
              <a:rPr sz="1500" spc="10" dirty="0">
                <a:solidFill>
                  <a:srgbClr val="71A276"/>
                </a:solidFill>
                <a:latin typeface="Rockwell"/>
                <a:cs typeface="Rockwell"/>
              </a:rPr>
              <a:t>I.</a:t>
            </a:r>
            <a:endParaRPr sz="1500">
              <a:latin typeface="Rockwell"/>
              <a:cs typeface="Rockwel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4200" marR="508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dilazioni </a:t>
            </a:r>
            <a:r>
              <a:rPr spc="-5" dirty="0"/>
              <a:t>di tempo </a:t>
            </a:r>
            <a:r>
              <a:rPr spc="-25" dirty="0"/>
              <a:t>tra </a:t>
            </a:r>
            <a:r>
              <a:rPr spc="-5" dirty="0"/>
              <a:t>la </a:t>
            </a:r>
            <a:r>
              <a:rPr dirty="0"/>
              <a:t>risposta </a:t>
            </a:r>
            <a:r>
              <a:rPr spc="-15" dirty="0"/>
              <a:t>desiderata </a:t>
            </a:r>
            <a:r>
              <a:rPr spc="-5" dirty="0"/>
              <a:t>e l’ottenimento  del </a:t>
            </a:r>
            <a:r>
              <a:rPr spc="-15" dirty="0"/>
              <a:t>rinforzatore. </a:t>
            </a:r>
            <a:r>
              <a:rPr spc="-25" dirty="0"/>
              <a:t>Per </a:t>
            </a:r>
            <a:r>
              <a:rPr spc="-10" dirty="0"/>
              <a:t>esempio </a:t>
            </a:r>
            <a:r>
              <a:rPr spc="-5" dirty="0"/>
              <a:t>alcuni </a:t>
            </a:r>
            <a:r>
              <a:rPr spc="-15" dirty="0"/>
              <a:t>gettoni </a:t>
            </a:r>
            <a:r>
              <a:rPr spc="-5" dirty="0"/>
              <a:t>sono </a:t>
            </a:r>
            <a:r>
              <a:rPr spc="-10" dirty="0"/>
              <a:t>guadagnati  </a:t>
            </a:r>
            <a:r>
              <a:rPr spc="-15" dirty="0"/>
              <a:t>durante </a:t>
            </a:r>
            <a:r>
              <a:rPr spc="-5" dirty="0"/>
              <a:t>il </a:t>
            </a:r>
            <a:r>
              <a:rPr spc="-15" dirty="0"/>
              <a:t>pomeriggio, </a:t>
            </a:r>
            <a:r>
              <a:rPr spc="-10" dirty="0"/>
              <a:t>ma il </a:t>
            </a:r>
            <a:r>
              <a:rPr dirty="0"/>
              <a:t>rinforzo </a:t>
            </a:r>
            <a:r>
              <a:rPr spc="-5" dirty="0"/>
              <a:t>di </a:t>
            </a:r>
            <a:r>
              <a:rPr spc="-10" dirty="0"/>
              <a:t>backup non </a:t>
            </a:r>
            <a:r>
              <a:rPr spc="-5" dirty="0"/>
              <a:t>è  </a:t>
            </a:r>
            <a:r>
              <a:rPr spc="-10" dirty="0"/>
              <a:t>accessibile </a:t>
            </a:r>
            <a:r>
              <a:rPr dirty="0"/>
              <a:t>fino </a:t>
            </a:r>
            <a:r>
              <a:rPr spc="-5" dirty="0"/>
              <a:t>la mattina</a:t>
            </a:r>
            <a:r>
              <a:rPr spc="25" dirty="0"/>
              <a:t> </a:t>
            </a:r>
            <a:r>
              <a:rPr spc="-15" dirty="0"/>
              <a:t>successiva</a:t>
            </a:r>
          </a:p>
          <a:p>
            <a:pPr marL="584200" marR="233045" indent="-571500">
              <a:lnSpc>
                <a:spcPct val="100000"/>
              </a:lnSpc>
              <a:spcBef>
                <a:spcPts val="5"/>
              </a:spcBef>
              <a:tabLst>
                <a:tab pos="583565" algn="l"/>
              </a:tabLst>
            </a:pPr>
            <a:r>
              <a:rPr sz="1500" spc="10" dirty="0">
                <a:solidFill>
                  <a:srgbClr val="71A276"/>
                </a:solidFill>
              </a:rPr>
              <a:t>II.	</a:t>
            </a:r>
            <a:r>
              <a:rPr spc="-5" dirty="0"/>
              <a:t>I </a:t>
            </a:r>
            <a:r>
              <a:rPr spc="-15" dirty="0"/>
              <a:t>gettoni </a:t>
            </a:r>
            <a:r>
              <a:rPr spc="-5" dirty="0"/>
              <a:t>sono il ponte </a:t>
            </a:r>
            <a:r>
              <a:rPr spc="-25" dirty="0"/>
              <a:t>tra </a:t>
            </a:r>
            <a:r>
              <a:rPr spc="-5" dirty="0"/>
              <a:t>l’ambiente in cui si manifesta il  comportamento e la consegna dei </a:t>
            </a:r>
            <a:r>
              <a:rPr spc="5" dirty="0"/>
              <a:t>rinforzatori </a:t>
            </a:r>
            <a:r>
              <a:rPr spc="-5" dirty="0"/>
              <a:t>di </a:t>
            </a:r>
            <a:r>
              <a:rPr spc="-15" dirty="0"/>
              <a:t>sostegno.  </a:t>
            </a:r>
            <a:r>
              <a:rPr spc="-25" dirty="0"/>
              <a:t>Per </a:t>
            </a:r>
            <a:r>
              <a:rPr spc="-10" dirty="0"/>
              <a:t>esempio </a:t>
            </a:r>
            <a:r>
              <a:rPr spc="-5" dirty="0"/>
              <a:t>i </a:t>
            </a:r>
            <a:r>
              <a:rPr spc="-15" dirty="0"/>
              <a:t>gettoni </a:t>
            </a:r>
            <a:r>
              <a:rPr spc="-10" dirty="0"/>
              <a:t>guadagnati </a:t>
            </a:r>
            <a:r>
              <a:rPr spc="-5" dirty="0"/>
              <a:t>a scuola possono </a:t>
            </a:r>
            <a:r>
              <a:rPr spc="-25" dirty="0"/>
              <a:t>essere  </a:t>
            </a:r>
            <a:r>
              <a:rPr spc="-5" dirty="0"/>
              <a:t>scambiati con </a:t>
            </a:r>
            <a:r>
              <a:rPr spc="5" dirty="0"/>
              <a:t>rinforzi </a:t>
            </a:r>
            <a:r>
              <a:rPr spc="-5" dirty="0"/>
              <a:t>a casa, </a:t>
            </a:r>
            <a:r>
              <a:rPr spc="-25" dirty="0"/>
              <a:t>oppure </a:t>
            </a:r>
            <a:r>
              <a:rPr spc="-15" dirty="0"/>
              <a:t>gettoni </a:t>
            </a:r>
            <a:r>
              <a:rPr spc="-10" dirty="0"/>
              <a:t>guadagnati </a:t>
            </a:r>
            <a:r>
              <a:rPr spc="-5" dirty="0"/>
              <a:t>in  classe </a:t>
            </a:r>
            <a:r>
              <a:rPr spc="-15" dirty="0"/>
              <a:t>durante </a:t>
            </a:r>
            <a:r>
              <a:rPr spc="-5" dirty="0"/>
              <a:t>il </a:t>
            </a:r>
            <a:r>
              <a:rPr dirty="0"/>
              <a:t>giorno </a:t>
            </a:r>
            <a:r>
              <a:rPr spc="-5" dirty="0"/>
              <a:t>possono </a:t>
            </a:r>
            <a:r>
              <a:rPr spc="-25" dirty="0"/>
              <a:t>essere </a:t>
            </a:r>
            <a:r>
              <a:rPr spc="-5" dirty="0"/>
              <a:t>scambiati in un  corso speciale di</a:t>
            </a:r>
            <a:r>
              <a:rPr spc="25" dirty="0"/>
              <a:t> </a:t>
            </a:r>
            <a:r>
              <a:rPr spc="-5" dirty="0" err="1"/>
              <a:t>pomeriggio</a:t>
            </a:r>
            <a:r>
              <a:rPr lang="it-IT" spc="-5" dirty="0"/>
              <a:t> o il sabato</a:t>
            </a:r>
            <a:endParaRPr sz="1500" dirty="0"/>
          </a:p>
          <a:p>
            <a:pPr marL="584200" marR="942975">
              <a:lnSpc>
                <a:spcPct val="100000"/>
              </a:lnSpc>
            </a:pPr>
            <a:r>
              <a:rPr spc="-10" dirty="0"/>
              <a:t>Come </a:t>
            </a:r>
            <a:r>
              <a:rPr dirty="0"/>
              <a:t>rinforzo </a:t>
            </a:r>
            <a:r>
              <a:rPr spc="-10" dirty="0"/>
              <a:t>condizionale </a:t>
            </a:r>
            <a:r>
              <a:rPr spc="-15" dirty="0"/>
              <a:t>generalizzato </a:t>
            </a:r>
            <a:r>
              <a:rPr spc="-25" dirty="0"/>
              <a:t>rendono </a:t>
            </a:r>
            <a:r>
              <a:rPr spc="-5" dirty="0"/>
              <a:t>la  </a:t>
            </a:r>
            <a:r>
              <a:rPr spc="-15" dirty="0"/>
              <a:t>gestione </a:t>
            </a:r>
            <a:r>
              <a:rPr spc="-5" dirty="0"/>
              <a:t>della </a:t>
            </a:r>
            <a:r>
              <a:rPr spc="-15" dirty="0"/>
              <a:t>motivazione </a:t>
            </a:r>
            <a:r>
              <a:rPr spc="-10" dirty="0"/>
              <a:t>meno</a:t>
            </a:r>
            <a:r>
              <a:rPr spc="75" dirty="0"/>
              <a:t> </a:t>
            </a:r>
            <a:r>
              <a:rPr dirty="0"/>
              <a:t>critica.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4779"/>
            <a:ext cx="8817864" cy="25085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6304"/>
            <a:ext cx="8815070" cy="2505710"/>
          </a:xfrm>
          <a:custGeom>
            <a:avLst/>
            <a:gdLst/>
            <a:ahLst/>
            <a:cxnLst/>
            <a:rect l="l" t="t" r="r" b="b"/>
            <a:pathLst>
              <a:path w="8815070" h="2505710">
                <a:moveTo>
                  <a:pt x="295821" y="0"/>
                </a:moveTo>
                <a:lnTo>
                  <a:pt x="8814816" y="0"/>
                </a:lnTo>
                <a:lnTo>
                  <a:pt x="8814816" y="2209673"/>
                </a:lnTo>
                <a:lnTo>
                  <a:pt x="8810943" y="2257642"/>
                </a:lnTo>
                <a:lnTo>
                  <a:pt x="8799733" y="2303150"/>
                </a:lnTo>
                <a:lnTo>
                  <a:pt x="8781794" y="2345587"/>
                </a:lnTo>
                <a:lnTo>
                  <a:pt x="8757737" y="2384343"/>
                </a:lnTo>
                <a:lnTo>
                  <a:pt x="8728170" y="2418810"/>
                </a:lnTo>
                <a:lnTo>
                  <a:pt x="8693703" y="2448377"/>
                </a:lnTo>
                <a:lnTo>
                  <a:pt x="8654947" y="2472434"/>
                </a:lnTo>
                <a:lnTo>
                  <a:pt x="8612510" y="2490373"/>
                </a:lnTo>
                <a:lnTo>
                  <a:pt x="8567002" y="2501583"/>
                </a:lnTo>
                <a:lnTo>
                  <a:pt x="8519033" y="2505456"/>
                </a:lnTo>
                <a:lnTo>
                  <a:pt x="0" y="2505456"/>
                </a:lnTo>
                <a:lnTo>
                  <a:pt x="0" y="295783"/>
                </a:lnTo>
                <a:lnTo>
                  <a:pt x="3871" y="247813"/>
                </a:lnTo>
                <a:lnTo>
                  <a:pt x="15081" y="202305"/>
                </a:lnTo>
                <a:lnTo>
                  <a:pt x="33019" y="159868"/>
                </a:lnTo>
                <a:lnTo>
                  <a:pt x="57077" y="121112"/>
                </a:lnTo>
                <a:lnTo>
                  <a:pt x="86645" y="86645"/>
                </a:lnTo>
                <a:lnTo>
                  <a:pt x="121115" y="57078"/>
                </a:lnTo>
                <a:lnTo>
                  <a:pt x="159876" y="33021"/>
                </a:lnTo>
                <a:lnTo>
                  <a:pt x="202320" y="15082"/>
                </a:lnTo>
                <a:lnTo>
                  <a:pt x="247838" y="3872"/>
                </a:lnTo>
                <a:lnTo>
                  <a:pt x="295821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00625" y="500126"/>
            <a:ext cx="3810000" cy="2679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29251" y="3929126"/>
            <a:ext cx="3824224" cy="2633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7187" y="1285747"/>
            <a:ext cx="4405249" cy="33036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02735" y="566927"/>
            <a:ext cx="5541264" cy="836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575942"/>
            <a:ext cx="7869555" cy="450723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04800" marR="215900" indent="-292735">
              <a:lnSpc>
                <a:spcPct val="80000"/>
              </a:lnSpc>
              <a:spcBef>
                <a:spcPts val="82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stimolo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punitivo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è un </a:t>
            </a: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evento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che,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presentato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immediatamente dopo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comportamento ne </a:t>
            </a:r>
            <a:r>
              <a:rPr sz="3000" spc="-55" dirty="0">
                <a:solidFill>
                  <a:srgbClr val="FFFFFF"/>
                </a:solidFill>
                <a:latin typeface="Rockwell"/>
                <a:cs typeface="Rockwell"/>
              </a:rPr>
              <a:t>provoca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diminuzione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termini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3000" spc="1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frequenza.</a:t>
            </a:r>
            <a:endParaRPr sz="3000" dirty="0">
              <a:latin typeface="Rockwell"/>
              <a:cs typeface="Rockwell"/>
            </a:endParaRPr>
          </a:p>
          <a:p>
            <a:pPr marL="304800" indent="-292735">
              <a:lnSpc>
                <a:spcPts val="2520"/>
              </a:lnSpc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Principio di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punizione,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se in una</a:t>
            </a:r>
            <a:r>
              <a:rPr sz="3000" spc="-20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data</a:t>
            </a:r>
            <a:endParaRPr sz="3000" dirty="0">
              <a:latin typeface="Rockwell"/>
              <a:cs typeface="Rockwell"/>
            </a:endParaRPr>
          </a:p>
          <a:p>
            <a:pPr marL="304800" marR="5080">
              <a:lnSpc>
                <a:spcPct val="80000"/>
              </a:lnSpc>
              <a:spcBef>
                <a:spcPts val="360"/>
              </a:spcBef>
              <a:tabLst>
                <a:tab pos="4982210" algn="l"/>
              </a:tabLst>
            </a:pP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situazione,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qualcuno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emette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  comportamento che è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immediatamente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seguito da uno stimolo </a:t>
            </a:r>
            <a:r>
              <a:rPr sz="3000" spc="-40" dirty="0">
                <a:solidFill>
                  <a:srgbClr val="FFFFFF"/>
                </a:solidFill>
                <a:latin typeface="Rockwell"/>
                <a:cs typeface="Rockwell"/>
              </a:rPr>
              <a:t>punitivo,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allora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è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meno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probabile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quella persona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emetta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lo stesso comportamento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quando 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successivamente</a:t>
            </a:r>
            <a:r>
              <a:rPr sz="3000" spc="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incontra	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una situazione 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simile.</a:t>
            </a:r>
            <a:endParaRPr sz="30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02735" y="566927"/>
            <a:ext cx="5458968" cy="836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667383"/>
            <a:ext cx="7668895" cy="3226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Strategia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implica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la rimozione di una  specifica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quantità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rinforzatore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a seguito  di un dato comportamento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inadeguato.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La  quantità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rinforzatore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sottratta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sarà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tanto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numerosa,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quanto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più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inadeguati 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saranno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comportamenti emessi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dal 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soggetto.</a:t>
            </a:r>
            <a:endParaRPr sz="3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02735" y="566927"/>
            <a:ext cx="5458968" cy="836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575942"/>
            <a:ext cx="7886065" cy="487299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04800" marR="553085">
              <a:lnSpc>
                <a:spcPct val="80000"/>
              </a:lnSpc>
              <a:spcBef>
                <a:spcPts val="820"/>
              </a:spcBef>
            </a:pP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Talvolta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usato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nei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programmi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 modificazione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comportamentale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in cui il 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soggetto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guadagna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gettoni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come 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rinforzatori.</a:t>
            </a:r>
            <a:endParaRPr sz="3000">
              <a:latin typeface="Rockwell"/>
              <a:cs typeface="Rockwell"/>
            </a:endParaRPr>
          </a:p>
          <a:p>
            <a:pPr marL="12700">
              <a:lnSpc>
                <a:spcPts val="2520"/>
              </a:lnSpc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Come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strutturare:</a:t>
            </a:r>
            <a:endParaRPr sz="3000">
              <a:latin typeface="Rockwell"/>
              <a:cs typeface="Rockwell"/>
            </a:endParaRPr>
          </a:p>
          <a:p>
            <a:pPr marL="527685" marR="695325" indent="-515620">
              <a:lnSpc>
                <a:spcPts val="2880"/>
              </a:lnSpc>
              <a:spcBef>
                <a:spcPts val="335"/>
              </a:spcBef>
              <a:buClr>
                <a:srgbClr val="71A276"/>
              </a:buClr>
              <a:buSzPct val="70000"/>
              <a:buAutoNum type="alphaLcPeriod"/>
              <a:tabLst>
                <a:tab pos="527685" algn="l"/>
                <a:tab pos="528320" algn="l"/>
              </a:tabLst>
            </a:pP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definire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descrivere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comportamenti 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problematici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3000" spc="10" dirty="0">
                <a:solidFill>
                  <a:srgbClr val="FFFFFF"/>
                </a:solidFill>
                <a:latin typeface="Rockwell"/>
                <a:cs typeface="Rockwell"/>
              </a:rPr>
              <a:t>fanno </a:t>
            </a:r>
            <a:r>
              <a:rPr sz="3000" spc="-45" dirty="0">
                <a:solidFill>
                  <a:srgbClr val="FFFFFF"/>
                </a:solidFill>
                <a:latin typeface="Rockwell"/>
                <a:cs typeface="Rockwell"/>
              </a:rPr>
              <a:t>perdere</a:t>
            </a:r>
            <a:r>
              <a:rPr sz="3000" spc="4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punti;</a:t>
            </a:r>
            <a:endParaRPr sz="3000">
              <a:latin typeface="Rockwell"/>
              <a:cs typeface="Rockwell"/>
            </a:endParaRPr>
          </a:p>
          <a:p>
            <a:pPr marL="527685" marR="439420" indent="-515620">
              <a:lnSpc>
                <a:spcPct val="80000"/>
              </a:lnSpc>
              <a:spcBef>
                <a:spcPts val="25"/>
              </a:spcBef>
              <a:buClr>
                <a:srgbClr val="71A276"/>
              </a:buClr>
              <a:buSzPct val="70000"/>
              <a:buAutoNum type="alphaLcPeriod"/>
              <a:tabLst>
                <a:tab pos="527685" algn="l"/>
                <a:tab pos="528320" algn="l"/>
              </a:tabLst>
            </a:pPr>
            <a:r>
              <a:rPr sz="3000" spc="-40" dirty="0">
                <a:solidFill>
                  <a:srgbClr val="FFFFFF"/>
                </a:solidFill>
                <a:latin typeface="Rockwell"/>
                <a:cs typeface="Rockwell"/>
              </a:rPr>
              <a:t>precisare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quanti punti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soggetto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perde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ogni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volta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che si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presenta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comportamento</a:t>
            </a:r>
            <a:r>
              <a:rPr sz="3000" spc="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inadeguato;</a:t>
            </a:r>
            <a:endParaRPr sz="3000">
              <a:latin typeface="Rockwell"/>
              <a:cs typeface="Rockwell"/>
            </a:endParaRPr>
          </a:p>
          <a:p>
            <a:pPr marL="527685" marR="5080" indent="-515620" algn="just">
              <a:lnSpc>
                <a:spcPct val="80000"/>
              </a:lnSpc>
              <a:buClr>
                <a:srgbClr val="71A276"/>
              </a:buClr>
              <a:buSzPct val="70000"/>
              <a:buAutoNum type="alphaLcPeriod"/>
              <a:tabLst>
                <a:tab pos="528320" algn="l"/>
              </a:tabLst>
            </a:pP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quando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il comportamento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problematico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si  manifesta ,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togliere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 </a:t>
            </a:r>
            <a:r>
              <a:rPr sz="3000" spc="5" dirty="0">
                <a:solidFill>
                  <a:srgbClr val="FFFFFF"/>
                </a:solidFill>
                <a:latin typeface="Rockwell"/>
                <a:cs typeface="Rockwell"/>
              </a:rPr>
              <a:t>rinforzatori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simbolici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senza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commenti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senza stimoli</a:t>
            </a:r>
            <a:r>
              <a:rPr sz="3000" spc="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avversivi.</a:t>
            </a:r>
            <a:endParaRPr sz="3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AFE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</TotalTime>
  <Words>2422</Words>
  <Application>Microsoft Office PowerPoint</Application>
  <PresentationFormat>Presentazione su schermo (4:3)</PresentationFormat>
  <Paragraphs>360</Paragraphs>
  <Slides>60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60</vt:i4>
      </vt:variant>
    </vt:vector>
  </HeadingPairs>
  <TitlesOfParts>
    <vt:vector size="61" baseType="lpstr"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SELEZIONARE UN RINFORZATORE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PERSONA</vt:lpstr>
      <vt:lpstr>Presentazione standard di PowerPoint</vt:lpstr>
      <vt:lpstr>Suggerimenti  operativi</vt:lpstr>
      <vt:lpstr> PAIRING CON L’EDUCATORE</vt:lpstr>
      <vt:lpstr>Presentazione standard di PowerPoint</vt:lpstr>
      <vt:lpstr>Presentazione standard di PowerPoint</vt:lpstr>
      <vt:lpstr>Presentazione standard di PowerPoint</vt:lpstr>
      <vt:lpstr>VERIFICA:</vt:lpstr>
      <vt:lpstr>CONTROLLO EDUCATIVO (Iovino, 2015)</vt:lpstr>
      <vt:lpstr>Procedura: In ogni passaggio bisogna avere 10 risposte corrette per 2 sessioni  consecutive con 2 diversi operatori;</vt:lpstr>
      <vt:lpstr>3. Sedersi su richiesta:</vt:lpstr>
      <vt:lpstr>Presentazione standard di PowerPoint</vt:lpstr>
      <vt:lpstr>Pairing al tavolo</vt:lpstr>
      <vt:lpstr>Pairing al tavolo</vt:lpstr>
      <vt:lpstr>Pairing al tavolo</vt:lpstr>
      <vt:lpstr>DEFINIZIONE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I. I gettoni sono il ponte tra il presentarsi del comportamento e la consegna del rinforzo di sostegno. Colma le ampie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Utente sconosciuto</cp:lastModifiedBy>
  <cp:revision>23</cp:revision>
  <dcterms:created xsi:type="dcterms:W3CDTF">2019-10-09T16:14:44Z</dcterms:created>
  <dcterms:modified xsi:type="dcterms:W3CDTF">2020-05-18T09:51:06Z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2018-10-21T00:00:00Z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2019-10-09T00:00:00Z</vt:filetime>
  </property>
</Properties>
</file>