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6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86" r:id="rId16"/>
    <p:sldId id="287" r:id="rId17"/>
    <p:sldId id="288" r:id="rId18"/>
    <p:sldId id="289" r:id="rId19"/>
    <p:sldId id="291" r:id="rId20"/>
    <p:sldId id="293" r:id="rId21"/>
    <p:sldId id="294" r:id="rId22"/>
    <p:sldId id="295" r:id="rId23"/>
    <p:sldId id="296" r:id="rId24"/>
    <p:sldId id="299" r:id="rId25"/>
    <p:sldId id="303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71" r:id="rId39"/>
    <p:sldId id="372" r:id="rId40"/>
    <p:sldId id="373" r:id="rId41"/>
    <p:sldId id="374" r:id="rId42"/>
    <p:sldId id="375" r:id="rId43"/>
    <p:sldId id="381" r:id="rId44"/>
    <p:sldId id="382" r:id="rId45"/>
    <p:sldId id="385" r:id="rId46"/>
    <p:sldId id="386" r:id="rId47"/>
    <p:sldId id="387" r:id="rId48"/>
    <p:sldId id="389" r:id="rId49"/>
    <p:sldId id="390" r:id="rId50"/>
    <p:sldId id="391" r:id="rId51"/>
    <p:sldId id="392" r:id="rId52"/>
    <p:sldId id="399" r:id="rId53"/>
    <p:sldId id="400" r:id="rId54"/>
    <p:sldId id="401" r:id="rId55"/>
    <p:sldId id="402" r:id="rId56"/>
    <p:sldId id="403" r:id="rId57"/>
    <p:sldId id="404" r:id="rId58"/>
    <p:sldId id="406" r:id="rId59"/>
    <p:sldId id="413" r:id="rId60"/>
    <p:sldId id="414" r:id="rId61"/>
    <p:sldId id="415" r:id="rId62"/>
    <p:sldId id="416" r:id="rId63"/>
    <p:sldId id="417" r:id="rId64"/>
    <p:sldId id="418" r:id="rId65"/>
    <p:sldId id="423" r:id="rId66"/>
    <p:sldId id="424" r:id="rId67"/>
    <p:sldId id="425" r:id="rId68"/>
    <p:sldId id="426" r:id="rId69"/>
    <p:sldId id="429" r:id="rId70"/>
    <p:sldId id="430" r:id="rId71"/>
    <p:sldId id="443" r:id="rId72"/>
    <p:sldId id="444" r:id="rId73"/>
    <p:sldId id="445" r:id="rId74"/>
    <p:sldId id="446" r:id="rId75"/>
    <p:sldId id="447" r:id="rId76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84249" y="1090676"/>
            <a:ext cx="6775500" cy="1977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 u="heavy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714244" y="675131"/>
            <a:ext cx="3392424" cy="12923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955035" y="627887"/>
            <a:ext cx="2983991" cy="1295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771775" y="695325"/>
            <a:ext cx="3276600" cy="11764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771775" y="695325"/>
            <a:ext cx="3276600" cy="1176655"/>
          </a:xfrm>
          <a:custGeom>
            <a:avLst/>
            <a:gdLst/>
            <a:ahLst/>
            <a:cxnLst/>
            <a:rect l="l" t="t" r="r" b="b"/>
            <a:pathLst>
              <a:path w="3276600" h="1176655">
                <a:moveTo>
                  <a:pt x="0" y="196087"/>
                </a:moveTo>
                <a:lnTo>
                  <a:pt x="5177" y="151115"/>
                </a:lnTo>
                <a:lnTo>
                  <a:pt x="19924" y="109838"/>
                </a:lnTo>
                <a:lnTo>
                  <a:pt x="43067" y="73430"/>
                </a:lnTo>
                <a:lnTo>
                  <a:pt x="73430" y="43067"/>
                </a:lnTo>
                <a:lnTo>
                  <a:pt x="109838" y="19924"/>
                </a:lnTo>
                <a:lnTo>
                  <a:pt x="151115" y="5177"/>
                </a:lnTo>
                <a:lnTo>
                  <a:pt x="196087" y="0"/>
                </a:lnTo>
                <a:lnTo>
                  <a:pt x="3080512" y="0"/>
                </a:lnTo>
                <a:lnTo>
                  <a:pt x="3125484" y="5177"/>
                </a:lnTo>
                <a:lnTo>
                  <a:pt x="3166761" y="19924"/>
                </a:lnTo>
                <a:lnTo>
                  <a:pt x="3203169" y="43067"/>
                </a:lnTo>
                <a:lnTo>
                  <a:pt x="3233532" y="73430"/>
                </a:lnTo>
                <a:lnTo>
                  <a:pt x="3256675" y="109838"/>
                </a:lnTo>
                <a:lnTo>
                  <a:pt x="3271422" y="151115"/>
                </a:lnTo>
                <a:lnTo>
                  <a:pt x="3276600" y="196087"/>
                </a:lnTo>
                <a:lnTo>
                  <a:pt x="3276600" y="980313"/>
                </a:lnTo>
                <a:lnTo>
                  <a:pt x="3271422" y="1025238"/>
                </a:lnTo>
                <a:lnTo>
                  <a:pt x="3256675" y="1066481"/>
                </a:lnTo>
                <a:lnTo>
                  <a:pt x="3233532" y="1102867"/>
                </a:lnTo>
                <a:lnTo>
                  <a:pt x="3203169" y="1133216"/>
                </a:lnTo>
                <a:lnTo>
                  <a:pt x="3166761" y="1156352"/>
                </a:lnTo>
                <a:lnTo>
                  <a:pt x="3125484" y="1171097"/>
                </a:lnTo>
                <a:lnTo>
                  <a:pt x="3080512" y="1176274"/>
                </a:lnTo>
                <a:lnTo>
                  <a:pt x="196087" y="1176401"/>
                </a:lnTo>
                <a:lnTo>
                  <a:pt x="151115" y="1171097"/>
                </a:lnTo>
                <a:lnTo>
                  <a:pt x="109838" y="1156352"/>
                </a:lnTo>
                <a:lnTo>
                  <a:pt x="73430" y="1133216"/>
                </a:lnTo>
                <a:lnTo>
                  <a:pt x="43067" y="1102867"/>
                </a:lnTo>
                <a:lnTo>
                  <a:pt x="19924" y="1066481"/>
                </a:lnTo>
                <a:lnTo>
                  <a:pt x="5177" y="1025238"/>
                </a:lnTo>
                <a:lnTo>
                  <a:pt x="0" y="980313"/>
                </a:lnTo>
                <a:lnTo>
                  <a:pt x="0" y="196087"/>
                </a:lnTo>
                <a:close/>
              </a:path>
            </a:pathLst>
          </a:custGeom>
          <a:ln w="9524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 u="heavy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76A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84503" y="3264408"/>
            <a:ext cx="743712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00125" y="3272028"/>
            <a:ext cx="7406640" cy="0"/>
          </a:xfrm>
          <a:custGeom>
            <a:avLst/>
            <a:gdLst/>
            <a:ahLst/>
            <a:cxnLst/>
            <a:rect l="l" t="t" r="r" b="b"/>
            <a:pathLst>
              <a:path w="7406640">
                <a:moveTo>
                  <a:pt x="0" y="0"/>
                </a:moveTo>
                <a:lnTo>
                  <a:pt x="740664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 u="heavy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8540" y="189941"/>
            <a:ext cx="7906918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 u="heavy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824" y="1389634"/>
            <a:ext cx="8242350" cy="4058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acticalfunctionalassessment.com/" TargetMode="Externa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0170" y="1430782"/>
            <a:ext cx="646112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Rockwell"/>
                <a:cs typeface="Rockwell"/>
              </a:rPr>
              <a:t>Identification of the</a:t>
            </a:r>
            <a:r>
              <a:rPr sz="3600" b="1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b="1" spc="-15" dirty="0">
                <a:solidFill>
                  <a:srgbClr val="FFFFFF"/>
                </a:solidFill>
                <a:latin typeface="Rockwell"/>
                <a:cs typeface="Rockwell"/>
              </a:rPr>
              <a:t>problem  </a:t>
            </a:r>
            <a:r>
              <a:rPr sz="3600" b="1" spc="-5" dirty="0">
                <a:solidFill>
                  <a:srgbClr val="FFFFFF"/>
                </a:solidFill>
                <a:latin typeface="Rockwell"/>
                <a:cs typeface="Rockwell"/>
              </a:rPr>
              <a:t>and</a:t>
            </a:r>
            <a:r>
              <a:rPr sz="3600" b="1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Rockwell"/>
                <a:cs typeface="Rockwell"/>
              </a:rPr>
              <a:t>assessment</a:t>
            </a:r>
            <a:endParaRPr sz="3600">
              <a:latin typeface="Rockwell"/>
              <a:cs typeface="Rockwell"/>
            </a:endParaRPr>
          </a:p>
          <a:p>
            <a:pPr marL="3175" algn="ctr">
              <a:lnSpc>
                <a:spcPct val="100000"/>
              </a:lnSpc>
              <a:spcBef>
                <a:spcPts val="55"/>
              </a:spcBef>
            </a:pPr>
            <a:r>
              <a:rPr sz="2000" b="1" spc="10" dirty="0">
                <a:solidFill>
                  <a:srgbClr val="FFFFFF"/>
                </a:solidFill>
                <a:latin typeface="Rockwell"/>
                <a:cs typeface="Rockwell"/>
              </a:rPr>
              <a:t>(parte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 II)</a:t>
            </a:r>
            <a:endParaRPr sz="2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3" y="2852927"/>
            <a:ext cx="1728470" cy="201676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9050" marR="28575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Individuazione  </a:t>
            </a:r>
            <a:r>
              <a:rPr sz="1800" dirty="0">
                <a:latin typeface="Rockwell"/>
                <a:cs typeface="Rockwell"/>
              </a:rPr>
              <a:t>compo</a:t>
            </a:r>
            <a:r>
              <a:rPr sz="1800" spc="30" dirty="0">
                <a:latin typeface="Rockwell"/>
                <a:cs typeface="Rockwell"/>
              </a:rPr>
              <a:t>r</a:t>
            </a:r>
            <a:r>
              <a:rPr sz="1800" dirty="0">
                <a:latin typeface="Rockwell"/>
                <a:cs typeface="Rockwell"/>
              </a:rPr>
              <a:t>tamento  </a:t>
            </a:r>
            <a:r>
              <a:rPr sz="1800" spc="-15" dirty="0">
                <a:latin typeface="Rockwell"/>
                <a:cs typeface="Rockwell"/>
              </a:rPr>
              <a:t>problema  </a:t>
            </a:r>
            <a:r>
              <a:rPr sz="1600" spc="-5" dirty="0">
                <a:latin typeface="Rockwell"/>
                <a:cs typeface="Rockwell"/>
              </a:rPr>
              <a:t>(colloqui,  osservazioni,  </a:t>
            </a:r>
            <a:r>
              <a:rPr sz="1600" spc="-10" dirty="0">
                <a:latin typeface="Rockwell"/>
                <a:cs typeface="Rockwell"/>
              </a:rPr>
              <a:t>definizione,  </a:t>
            </a:r>
            <a:r>
              <a:rPr sz="1600" spc="-15" dirty="0">
                <a:latin typeface="Rockwell"/>
                <a:cs typeface="Rockwell"/>
              </a:rPr>
              <a:t>misurazione,</a:t>
            </a:r>
            <a:r>
              <a:rPr sz="1600" spc="-155" dirty="0">
                <a:latin typeface="Rockwell"/>
                <a:cs typeface="Rockwell"/>
              </a:rPr>
              <a:t> </a:t>
            </a:r>
            <a:r>
              <a:rPr sz="1600" spc="-10" dirty="0">
                <a:latin typeface="Rockwell"/>
                <a:cs typeface="Rockwell"/>
              </a:rPr>
              <a:t>ecc)</a:t>
            </a:r>
            <a:endParaRPr sz="16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256921" y="0"/>
                </a:moveTo>
                <a:lnTo>
                  <a:pt x="297561" y="59436"/>
                </a:lnTo>
                <a:lnTo>
                  <a:pt x="0" y="262254"/>
                </a:lnTo>
                <a:lnTo>
                  <a:pt x="81152" y="381253"/>
                </a:lnTo>
                <a:lnTo>
                  <a:pt x="378587" y="178435"/>
                </a:lnTo>
                <a:lnTo>
                  <a:pt x="430489" y="178435"/>
                </a:lnTo>
                <a:lnTo>
                  <a:pt x="457073" y="37846"/>
                </a:lnTo>
                <a:lnTo>
                  <a:pt x="256921" y="0"/>
                </a:lnTo>
                <a:close/>
              </a:path>
              <a:path w="457200" h="381635">
                <a:moveTo>
                  <a:pt x="430489" y="178435"/>
                </a:moveTo>
                <a:lnTo>
                  <a:pt x="378587" y="178435"/>
                </a:lnTo>
                <a:lnTo>
                  <a:pt x="419226" y="237998"/>
                </a:lnTo>
                <a:lnTo>
                  <a:pt x="430489" y="17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0" y="262254"/>
                </a:moveTo>
                <a:lnTo>
                  <a:pt x="297561" y="59436"/>
                </a:lnTo>
                <a:lnTo>
                  <a:pt x="256921" y="0"/>
                </a:lnTo>
                <a:lnTo>
                  <a:pt x="457073" y="37846"/>
                </a:lnTo>
                <a:lnTo>
                  <a:pt x="419226" y="237998"/>
                </a:lnTo>
                <a:lnTo>
                  <a:pt x="378587" y="178435"/>
                </a:lnTo>
                <a:lnTo>
                  <a:pt x="81152" y="381253"/>
                </a:lnTo>
                <a:lnTo>
                  <a:pt x="0" y="262254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11729" y="3429012"/>
            <a:ext cx="1368425" cy="10083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5570" marR="55880" indent="-52069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A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se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</a:t>
            </a:r>
            <a:r>
              <a:rPr sz="1800" spc="5" dirty="0">
                <a:latin typeface="Rockwell"/>
                <a:cs typeface="Rockwell"/>
              </a:rPr>
              <a:t>m</a:t>
            </a:r>
            <a:r>
              <a:rPr sz="1800" spc="-5" dirty="0">
                <a:latin typeface="Rockwell"/>
                <a:cs typeface="Rockwell"/>
              </a:rPr>
              <a:t>ent  </a:t>
            </a:r>
            <a:r>
              <a:rPr sz="1800" dirty="0">
                <a:latin typeface="Rockwell"/>
                <a:cs typeface="Rockwell"/>
              </a:rPr>
              <a:t>Funzionale</a:t>
            </a:r>
            <a:endParaRPr sz="1800">
              <a:latin typeface="Rockwell"/>
              <a:cs typeface="Rockwell"/>
            </a:endParaRPr>
          </a:p>
          <a:p>
            <a:pPr marL="302895">
              <a:lnSpc>
                <a:spcPct val="100000"/>
              </a:lnSpc>
            </a:pPr>
            <a:r>
              <a:rPr sz="1800" spc="-5" dirty="0">
                <a:latin typeface="Rockwell"/>
                <a:cs typeface="Rockwell"/>
              </a:rPr>
              <a:t>(FBA)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175387" y="0"/>
                </a:moveTo>
                <a:lnTo>
                  <a:pt x="175387" y="72008"/>
                </a:lnTo>
                <a:lnTo>
                  <a:pt x="0" y="72008"/>
                </a:lnTo>
                <a:lnTo>
                  <a:pt x="0" y="216026"/>
                </a:lnTo>
                <a:lnTo>
                  <a:pt x="175387" y="216026"/>
                </a:lnTo>
                <a:lnTo>
                  <a:pt x="175387" y="288036"/>
                </a:lnTo>
                <a:lnTo>
                  <a:pt x="360045" y="144018"/>
                </a:lnTo>
                <a:lnTo>
                  <a:pt x="175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0" y="72008"/>
                </a:moveTo>
                <a:lnTo>
                  <a:pt x="175387" y="72008"/>
                </a:lnTo>
                <a:lnTo>
                  <a:pt x="175387" y="0"/>
                </a:lnTo>
                <a:lnTo>
                  <a:pt x="360045" y="144018"/>
                </a:lnTo>
                <a:lnTo>
                  <a:pt x="175387" y="288036"/>
                </a:lnTo>
                <a:lnTo>
                  <a:pt x="175387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00215" y="1268730"/>
            <a:ext cx="2304415" cy="1584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98780" marR="274320" indent="-116205">
              <a:lnSpc>
                <a:spcPct val="100000"/>
              </a:lnSpc>
              <a:spcBef>
                <a:spcPts val="305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sulle </a:t>
            </a:r>
            <a:r>
              <a:rPr sz="1800" b="1" dirty="0"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Conseguenze</a:t>
            </a:r>
            <a:endParaRPr sz="1800" dirty="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Rinforzo differenziale</a:t>
            </a:r>
            <a:endParaRPr sz="1400" dirty="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dirty="0">
                <a:latin typeface="Rockwell"/>
                <a:cs typeface="Rockwell"/>
              </a:rPr>
              <a:t>Shaping</a:t>
            </a: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dirty="0">
                <a:latin typeface="Rockwell"/>
                <a:cs typeface="Rockwell"/>
              </a:rPr>
              <a:t>Estinzione</a:t>
            </a: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Punizione</a:t>
            </a:r>
            <a:endParaRPr sz="1400" dirty="0">
              <a:latin typeface="Rockwell"/>
              <a:cs typeface="Rockwel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0" y="117221"/>
                </a:lnTo>
                <a:lnTo>
                  <a:pt x="293115" y="326390"/>
                </a:lnTo>
                <a:lnTo>
                  <a:pt x="251333" y="385064"/>
                </a:lnTo>
                <a:lnTo>
                  <a:pt x="452120" y="351409"/>
                </a:lnTo>
                <a:lnTo>
                  <a:pt x="428368" y="209169"/>
                </a:lnTo>
                <a:lnTo>
                  <a:pt x="376809" y="209169"/>
                </a:lnTo>
                <a:lnTo>
                  <a:pt x="83692" y="0"/>
                </a:lnTo>
                <a:close/>
              </a:path>
              <a:path w="452120" h="385445">
                <a:moveTo>
                  <a:pt x="418591" y="150622"/>
                </a:moveTo>
                <a:lnTo>
                  <a:pt x="376809" y="209169"/>
                </a:lnTo>
                <a:lnTo>
                  <a:pt x="428368" y="209169"/>
                </a:lnTo>
                <a:lnTo>
                  <a:pt x="418591" y="1506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376809" y="209169"/>
                </a:lnTo>
                <a:lnTo>
                  <a:pt x="418591" y="150622"/>
                </a:lnTo>
                <a:lnTo>
                  <a:pt x="452120" y="351409"/>
                </a:lnTo>
                <a:lnTo>
                  <a:pt x="251333" y="385064"/>
                </a:lnTo>
                <a:lnTo>
                  <a:pt x="293115" y="326390"/>
                </a:lnTo>
                <a:lnTo>
                  <a:pt x="0" y="117221"/>
                </a:lnTo>
                <a:lnTo>
                  <a:pt x="83692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37236" y="4607232"/>
            <a:ext cx="2302510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 algn="ctr">
              <a:lnSpc>
                <a:spcPct val="100000"/>
              </a:lnSpc>
              <a:spcBef>
                <a:spcPts val="100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sugli</a:t>
            </a:r>
            <a:endParaRPr sz="1800" dirty="0">
              <a:latin typeface="Rockwell"/>
              <a:cs typeface="Rockwell"/>
            </a:endParaRPr>
          </a:p>
          <a:p>
            <a:pPr marL="526415" algn="ctr">
              <a:lnSpc>
                <a:spcPct val="100000"/>
              </a:lnSpc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Antecedenti</a:t>
            </a:r>
            <a:endParaRPr sz="1800" dirty="0">
              <a:latin typeface="Rockwell"/>
              <a:cs typeface="Rockwell"/>
            </a:endParaRPr>
          </a:p>
          <a:p>
            <a:pPr marL="12700" marR="137795">
              <a:lnSpc>
                <a:spcPct val="100000"/>
              </a:lnSpc>
              <a:spcBef>
                <a:spcPts val="15"/>
              </a:spcBef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Functional</a:t>
            </a:r>
            <a:r>
              <a:rPr sz="1400" spc="-50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Comunication  </a:t>
            </a:r>
            <a:r>
              <a:rPr sz="1400" spc="-10" dirty="0">
                <a:latin typeface="Rockwell"/>
                <a:cs typeface="Rockwell"/>
              </a:rPr>
              <a:t>Training</a:t>
            </a:r>
            <a:endParaRPr sz="1400" dirty="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Rinforzo non</a:t>
            </a:r>
            <a:r>
              <a:rPr sz="1400" spc="-45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contingente</a:t>
            </a:r>
            <a:endParaRPr sz="1400" dirty="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High-P </a:t>
            </a:r>
            <a:r>
              <a:rPr sz="1400" spc="-15" dirty="0">
                <a:latin typeface="Rockwell"/>
                <a:cs typeface="Rockwell"/>
              </a:rPr>
              <a:t>request</a:t>
            </a:r>
            <a:r>
              <a:rPr sz="1400" spc="-70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sequence</a:t>
            </a:r>
            <a:endParaRPr sz="1400" dirty="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Altri </a:t>
            </a:r>
            <a:r>
              <a:rPr sz="1400" spc="-5" dirty="0">
                <a:latin typeface="Rockwell"/>
                <a:cs typeface="Rockwell"/>
              </a:rPr>
              <a:t>interventi </a:t>
            </a:r>
            <a:r>
              <a:rPr sz="1400" dirty="0">
                <a:latin typeface="Rockwell"/>
                <a:cs typeface="Rockwell"/>
              </a:rPr>
              <a:t>sulle</a:t>
            </a:r>
            <a:r>
              <a:rPr sz="1400" spc="-35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MO</a:t>
            </a:r>
          </a:p>
          <a:p>
            <a:pPr marL="119380" indent="-106680">
              <a:lnSpc>
                <a:spcPct val="100000"/>
              </a:lnSpc>
              <a:spcBef>
                <a:spcPts val="5"/>
              </a:spcBef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Stimulus</a:t>
            </a:r>
            <a:r>
              <a:rPr sz="1400" spc="-20" dirty="0">
                <a:latin typeface="Rockwell"/>
                <a:cs typeface="Rockwell"/>
              </a:rPr>
              <a:t> </a:t>
            </a:r>
            <a:r>
              <a:rPr sz="1400" spc="-10" dirty="0">
                <a:latin typeface="Rockwell"/>
                <a:cs typeface="Rockwell"/>
              </a:rPr>
              <a:t>control</a:t>
            </a:r>
            <a:endParaRPr sz="1400" dirty="0">
              <a:latin typeface="Rockwell"/>
              <a:cs typeface="Rockwel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78509" y="282905"/>
            <a:ext cx="51117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dirty="0">
                <a:latin typeface="Rockwell"/>
                <a:cs typeface="Rockwell"/>
              </a:rPr>
              <a:t>Il </a:t>
            </a:r>
            <a:r>
              <a:rPr sz="2400" b="1" i="0" spc="-5" dirty="0">
                <a:latin typeface="Rockwell"/>
                <a:cs typeface="Rockwell"/>
              </a:rPr>
              <a:t>trattamento </a:t>
            </a:r>
            <a:r>
              <a:rPr sz="2400" b="1" i="0" dirty="0">
                <a:latin typeface="Rockwell"/>
                <a:cs typeface="Rockwell"/>
              </a:rPr>
              <a:t>dei</a:t>
            </a:r>
            <a:r>
              <a:rPr sz="2400" b="1" i="0" spc="-70" dirty="0">
                <a:latin typeface="Rockwell"/>
                <a:cs typeface="Rockwell"/>
              </a:rPr>
              <a:t> </a:t>
            </a:r>
            <a:r>
              <a:rPr sz="2400" b="1" i="0" spc="5" dirty="0">
                <a:latin typeface="Rockwell"/>
                <a:cs typeface="Rockwell"/>
              </a:rPr>
              <a:t>Comportamenti</a:t>
            </a:r>
            <a:endParaRPr sz="24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b="1" i="0" spc="-5" dirty="0">
                <a:latin typeface="Rockwell"/>
                <a:cs typeface="Rockwell"/>
              </a:rPr>
              <a:t>Problematici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216026" y="0"/>
                </a:moveTo>
                <a:lnTo>
                  <a:pt x="216026" y="72008"/>
                </a:lnTo>
                <a:lnTo>
                  <a:pt x="0" y="72008"/>
                </a:lnTo>
                <a:lnTo>
                  <a:pt x="0" y="216026"/>
                </a:lnTo>
                <a:lnTo>
                  <a:pt x="216026" y="216026"/>
                </a:lnTo>
                <a:lnTo>
                  <a:pt x="216026" y="288036"/>
                </a:lnTo>
                <a:lnTo>
                  <a:pt x="360044" y="144018"/>
                </a:lnTo>
                <a:lnTo>
                  <a:pt x="2160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0" y="72008"/>
                </a:moveTo>
                <a:lnTo>
                  <a:pt x="216026" y="72008"/>
                </a:lnTo>
                <a:lnTo>
                  <a:pt x="216026" y="0"/>
                </a:lnTo>
                <a:lnTo>
                  <a:pt x="360044" y="144018"/>
                </a:lnTo>
                <a:lnTo>
                  <a:pt x="216026" y="288036"/>
                </a:lnTo>
                <a:lnTo>
                  <a:pt x="216026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211953" y="2996944"/>
            <a:ext cx="2088261" cy="1219564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92075" marR="73660">
              <a:lnSpc>
                <a:spcPct val="100000"/>
              </a:lnSpc>
              <a:spcBef>
                <a:spcPts val="869"/>
              </a:spcBef>
            </a:pPr>
            <a:r>
              <a:rPr sz="1800" dirty="0">
                <a:latin typeface="Rockwell"/>
                <a:cs typeface="Rockwell"/>
              </a:rPr>
              <a:t>Ind</a:t>
            </a:r>
            <a:r>
              <a:rPr sz="1800" spc="-30" dirty="0">
                <a:latin typeface="Rockwell"/>
                <a:cs typeface="Rockwell"/>
              </a:rPr>
              <a:t>i</a:t>
            </a:r>
            <a:r>
              <a:rPr sz="1800" dirty="0">
                <a:latin typeface="Rockwell"/>
                <a:cs typeface="Rockwell"/>
              </a:rPr>
              <a:t>viduazione  della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funzione </a:t>
            </a:r>
            <a:r>
              <a:rPr sz="1800" dirty="0">
                <a:latin typeface="Rockwell"/>
                <a:cs typeface="Rockwell"/>
              </a:rPr>
              <a:t> del  comportament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832358" y="3918026"/>
            <a:ext cx="156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Rockwell"/>
                <a:cs typeface="Rockwell"/>
              </a:rPr>
              <a:t>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2138" y="3306317"/>
            <a:ext cx="676655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spc="-5" dirty="0">
                <a:latin typeface="Rockwell"/>
                <a:cs typeface="Rockwell"/>
              </a:rPr>
              <a:t>Functional </a:t>
            </a:r>
            <a:r>
              <a:rPr sz="3600" i="0" u="none" spc="-10" dirty="0">
                <a:latin typeface="Rockwell"/>
                <a:cs typeface="Rockwell"/>
              </a:rPr>
              <a:t>Behavior</a:t>
            </a:r>
            <a:r>
              <a:rPr sz="3600" i="0" u="none" spc="-45" dirty="0">
                <a:latin typeface="Rockwell"/>
                <a:cs typeface="Rockwell"/>
              </a:rPr>
              <a:t> </a:t>
            </a:r>
            <a:r>
              <a:rPr sz="3600" i="0" u="none" spc="-10" dirty="0">
                <a:latin typeface="Rockwell"/>
                <a:cs typeface="Rockwell"/>
              </a:rPr>
              <a:t>Assessment</a:t>
            </a:r>
            <a:endParaRPr sz="3600">
              <a:latin typeface="Rockwell"/>
              <a:cs typeface="Rockwell"/>
            </a:endParaRPr>
          </a:p>
          <a:p>
            <a:pPr marR="5080" algn="r">
              <a:lnSpc>
                <a:spcPct val="100000"/>
              </a:lnSpc>
            </a:pPr>
            <a:r>
              <a:rPr sz="3600" i="0" u="none" dirty="0">
                <a:latin typeface="Rockwell"/>
                <a:cs typeface="Rockwell"/>
              </a:rPr>
              <a:t>(</a:t>
            </a:r>
            <a:r>
              <a:rPr sz="3600" i="0" u="none" spc="5" dirty="0">
                <a:latin typeface="Rockwell"/>
                <a:cs typeface="Rockwell"/>
              </a:rPr>
              <a:t>F</a:t>
            </a:r>
            <a:r>
              <a:rPr sz="3600" i="0" u="none" dirty="0">
                <a:latin typeface="Rockwell"/>
                <a:cs typeface="Rockwell"/>
              </a:rPr>
              <a:t>BA)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5123" y="452627"/>
            <a:ext cx="6995159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7882255" cy="3953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L’assessment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funzionale del  comportamento consente di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evidenziare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relazioni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esistenti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ambiente e 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comportamento,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cioè le modalità con le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quali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l’ambiente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produce,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mantiene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sostiene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certi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individuali  </a:t>
            </a:r>
            <a:r>
              <a:rPr sz="3200" spc="-60" dirty="0">
                <a:solidFill>
                  <a:srgbClr val="FFFFFF"/>
                </a:solidFill>
                <a:latin typeface="Rockwell"/>
                <a:cs typeface="Rockwell"/>
              </a:rPr>
              <a:t>(Hanley,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Iwata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&amp;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McCord,</a:t>
            </a:r>
            <a:r>
              <a:rPr sz="3200" spc="-48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2003</a:t>
            </a:r>
            <a:r>
              <a:rPr sz="3200" dirty="0" smtClean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r>
              <a:rPr lang="it-IT" sz="3200" dirty="0" smtClean="0">
                <a:solidFill>
                  <a:srgbClr val="FFFFFF"/>
                </a:solidFill>
                <a:latin typeface="Rockwell"/>
                <a:cs typeface="Rockwell"/>
              </a:rPr>
              <a:t> - stimoli e feedback - </a:t>
            </a:r>
            <a:endParaRPr sz="3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4611" y="548640"/>
            <a:ext cx="8750808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964258"/>
            <a:ext cx="7918450" cy="37757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04800" marR="1216025" indent="-292735">
              <a:lnSpc>
                <a:spcPts val="3240"/>
              </a:lnSpc>
              <a:spcBef>
                <a:spcPts val="509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termine Funzionale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riferisce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alle  “cause” del</a:t>
            </a:r>
            <a:r>
              <a:rPr sz="3000" spc="-25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comportamento.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Wingdings 2"/>
              <a:buChar char=""/>
            </a:pPr>
            <a:endParaRPr sz="275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25" dirty="0">
                <a:solidFill>
                  <a:srgbClr val="FFFFFF"/>
                </a:solidFill>
                <a:latin typeface="Rockwell"/>
                <a:cs typeface="Rockwell"/>
              </a:rPr>
              <a:t>B.F.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Skinner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usò per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primo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questo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termine.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Egli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abbandonò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termini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“causa” e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“effetto”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favore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b="1" spc="-5" dirty="0">
                <a:solidFill>
                  <a:srgbClr val="FFFFFF"/>
                </a:solidFill>
                <a:latin typeface="Rockwell"/>
                <a:cs typeface="Rockwell"/>
              </a:rPr>
              <a:t>funzione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, con</a:t>
            </a:r>
            <a:r>
              <a:rPr sz="3000" spc="-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l’intento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parlare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maniera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accurata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comportamento,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così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fisici e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matematici parlano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loro</a:t>
            </a:r>
            <a:r>
              <a:rPr sz="30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materie.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571246"/>
            <a:ext cx="7626350" cy="502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dell’assessment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funzionale è  particolarmente importante poiché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consente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d’identificare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quei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fattori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mantengono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 comportamento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problema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(conseguenti)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quei</a:t>
            </a:r>
            <a:r>
              <a:rPr sz="24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fattori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lo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evocano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(antecedenti).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0650" indent="-108585">
              <a:lnSpc>
                <a:spcPct val="100000"/>
              </a:lnSpc>
              <a:buSzPct val="95833"/>
              <a:buFont typeface="Rockwell"/>
              <a:buChar char="-"/>
              <a:tabLst>
                <a:tab pos="121285" algn="l"/>
              </a:tabLst>
            </a:pPr>
            <a:r>
              <a:rPr sz="24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Antecedente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Rockwell"/>
              <a:buChar char="-"/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FF"/>
              </a:buClr>
              <a:buFont typeface="Rockwell"/>
              <a:buChar char="-"/>
            </a:pPr>
            <a:endParaRPr sz="3000">
              <a:latin typeface="Times New Roman"/>
              <a:cs typeface="Times New Roman"/>
            </a:endParaRPr>
          </a:p>
          <a:p>
            <a:pPr marL="120650" indent="-108585">
              <a:lnSpc>
                <a:spcPct val="100000"/>
              </a:lnSpc>
              <a:buSzPct val="95833"/>
              <a:buFont typeface="Rockwell"/>
              <a:buChar char="-"/>
              <a:tabLst>
                <a:tab pos="121285" algn="l"/>
              </a:tabLst>
            </a:pPr>
            <a:r>
              <a:rPr sz="24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Comportamento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Rockwell"/>
              <a:buChar char="-"/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FF"/>
              </a:buClr>
              <a:buFont typeface="Rockwell"/>
              <a:buChar char="-"/>
            </a:pPr>
            <a:endParaRPr sz="3000">
              <a:latin typeface="Times New Roman"/>
              <a:cs typeface="Times New Roman"/>
            </a:endParaRPr>
          </a:p>
          <a:p>
            <a:pPr marL="120650" indent="-108585">
              <a:lnSpc>
                <a:spcPct val="100000"/>
              </a:lnSpc>
              <a:spcBef>
                <a:spcPts val="5"/>
              </a:spcBef>
              <a:buSzPct val="95833"/>
              <a:buFont typeface="Rockwell"/>
              <a:buChar char="-"/>
              <a:tabLst>
                <a:tab pos="121285" algn="l"/>
              </a:tabLst>
            </a:pPr>
            <a:r>
              <a:rPr sz="24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Conseguenza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9636" y="3356990"/>
            <a:ext cx="504190" cy="648335"/>
          </a:xfrm>
          <a:custGeom>
            <a:avLst/>
            <a:gdLst/>
            <a:ahLst/>
            <a:cxnLst/>
            <a:rect l="l" t="t" r="r" b="b"/>
            <a:pathLst>
              <a:path w="504189" h="648335">
                <a:moveTo>
                  <a:pt x="504012" y="395986"/>
                </a:moveTo>
                <a:lnTo>
                  <a:pt x="0" y="395986"/>
                </a:lnTo>
                <a:lnTo>
                  <a:pt x="252044" y="648081"/>
                </a:lnTo>
                <a:lnTo>
                  <a:pt x="504012" y="395986"/>
                </a:lnTo>
                <a:close/>
              </a:path>
              <a:path w="504189" h="648335">
                <a:moveTo>
                  <a:pt x="378028" y="0"/>
                </a:moveTo>
                <a:lnTo>
                  <a:pt x="126060" y="0"/>
                </a:lnTo>
                <a:lnTo>
                  <a:pt x="126060" y="395986"/>
                </a:lnTo>
                <a:lnTo>
                  <a:pt x="378028" y="395986"/>
                </a:lnTo>
                <a:lnTo>
                  <a:pt x="378028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59636" y="3356990"/>
            <a:ext cx="504190" cy="648335"/>
          </a:xfrm>
          <a:custGeom>
            <a:avLst/>
            <a:gdLst/>
            <a:ahLst/>
            <a:cxnLst/>
            <a:rect l="l" t="t" r="r" b="b"/>
            <a:pathLst>
              <a:path w="504189" h="648335">
                <a:moveTo>
                  <a:pt x="0" y="395986"/>
                </a:moveTo>
                <a:lnTo>
                  <a:pt x="126060" y="395986"/>
                </a:lnTo>
                <a:lnTo>
                  <a:pt x="126060" y="0"/>
                </a:lnTo>
                <a:lnTo>
                  <a:pt x="378028" y="0"/>
                </a:lnTo>
                <a:lnTo>
                  <a:pt x="378028" y="395986"/>
                </a:lnTo>
                <a:lnTo>
                  <a:pt x="504012" y="395986"/>
                </a:lnTo>
                <a:lnTo>
                  <a:pt x="252044" y="648081"/>
                </a:lnTo>
                <a:lnTo>
                  <a:pt x="0" y="395986"/>
                </a:lnTo>
                <a:close/>
              </a:path>
            </a:pathLst>
          </a:custGeom>
          <a:ln w="38100">
            <a:solidFill>
              <a:srgbClr val="5277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59636" y="4581144"/>
            <a:ext cx="504190" cy="720090"/>
          </a:xfrm>
          <a:custGeom>
            <a:avLst/>
            <a:gdLst/>
            <a:ahLst/>
            <a:cxnLst/>
            <a:rect l="l" t="t" r="r" b="b"/>
            <a:pathLst>
              <a:path w="504189" h="720089">
                <a:moveTo>
                  <a:pt x="504012" y="467994"/>
                </a:moveTo>
                <a:lnTo>
                  <a:pt x="0" y="467994"/>
                </a:lnTo>
                <a:lnTo>
                  <a:pt x="252044" y="720089"/>
                </a:lnTo>
                <a:lnTo>
                  <a:pt x="504012" y="467994"/>
                </a:lnTo>
                <a:close/>
              </a:path>
              <a:path w="504189" h="720089">
                <a:moveTo>
                  <a:pt x="378028" y="0"/>
                </a:moveTo>
                <a:lnTo>
                  <a:pt x="126060" y="0"/>
                </a:lnTo>
                <a:lnTo>
                  <a:pt x="126060" y="467994"/>
                </a:lnTo>
                <a:lnTo>
                  <a:pt x="378028" y="467994"/>
                </a:lnTo>
                <a:lnTo>
                  <a:pt x="378028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9636" y="4581144"/>
            <a:ext cx="504190" cy="720090"/>
          </a:xfrm>
          <a:custGeom>
            <a:avLst/>
            <a:gdLst/>
            <a:ahLst/>
            <a:cxnLst/>
            <a:rect l="l" t="t" r="r" b="b"/>
            <a:pathLst>
              <a:path w="504189" h="720089">
                <a:moveTo>
                  <a:pt x="0" y="467994"/>
                </a:moveTo>
                <a:lnTo>
                  <a:pt x="126060" y="467994"/>
                </a:lnTo>
                <a:lnTo>
                  <a:pt x="126060" y="0"/>
                </a:lnTo>
                <a:lnTo>
                  <a:pt x="378028" y="0"/>
                </a:lnTo>
                <a:lnTo>
                  <a:pt x="378028" y="467994"/>
                </a:lnTo>
                <a:lnTo>
                  <a:pt x="504012" y="467994"/>
                </a:lnTo>
                <a:lnTo>
                  <a:pt x="252044" y="720089"/>
                </a:lnTo>
                <a:lnTo>
                  <a:pt x="0" y="467994"/>
                </a:lnTo>
                <a:close/>
              </a:path>
            </a:pathLst>
          </a:custGeom>
          <a:ln w="38100">
            <a:solidFill>
              <a:srgbClr val="5277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4248" y="452627"/>
            <a:ext cx="7146035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21663"/>
            <a:ext cx="8060055" cy="42621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Obiettivo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dell’assessment</a:t>
            </a:r>
            <a:r>
              <a:rPr sz="30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funzionale:</a:t>
            </a:r>
            <a:endParaRPr sz="3000" dirty="0">
              <a:latin typeface="Rockwell"/>
              <a:cs typeface="Rockwell"/>
            </a:endParaRPr>
          </a:p>
          <a:p>
            <a:pPr marL="727710" lvl="1" indent="-304165" algn="just">
              <a:lnSpc>
                <a:spcPct val="100000"/>
              </a:lnSpc>
              <a:spcBef>
                <a:spcPts val="130"/>
              </a:spcBef>
              <a:buClr>
                <a:srgbClr val="AFCCAF"/>
              </a:buClr>
              <a:buSzPct val="89583"/>
              <a:buChar char="•"/>
              <a:tabLst>
                <a:tab pos="72834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formulare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diagnosi</a:t>
            </a:r>
            <a:endParaRPr sz="2400" dirty="0">
              <a:latin typeface="Rockwell"/>
              <a:cs typeface="Rockwell"/>
            </a:endParaRPr>
          </a:p>
          <a:p>
            <a:pPr marL="652780" marR="5080" lvl="1" indent="-228600" algn="just">
              <a:lnSpc>
                <a:spcPts val="2590"/>
              </a:lnSpc>
              <a:spcBef>
                <a:spcPts val="440"/>
              </a:spcBef>
              <a:buClr>
                <a:srgbClr val="AFCCAF"/>
              </a:buClr>
              <a:buSzPct val="89583"/>
              <a:buChar char="•"/>
              <a:tabLst>
                <a:tab pos="65341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classificare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disadattivo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base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alla  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sua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 err="1" smtClean="0">
                <a:solidFill>
                  <a:srgbClr val="FFFFFF"/>
                </a:solidFill>
                <a:latin typeface="Rockwell"/>
                <a:cs typeface="Rockwell"/>
              </a:rPr>
              <a:t>funzione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dirty="0" smtClean="0">
                <a:solidFill>
                  <a:srgbClr val="FFFFFF"/>
                </a:solidFill>
                <a:latin typeface="Rockwell"/>
                <a:cs typeface="Rockwell"/>
              </a:rPr>
              <a:t>(stessa situazione stessi SD o MO)</a:t>
            </a:r>
            <a:endParaRPr sz="2400" dirty="0">
              <a:latin typeface="Rockwell"/>
              <a:cs typeface="Rockwell"/>
            </a:endParaRPr>
          </a:p>
          <a:p>
            <a:pPr marL="652780" marR="276860" lvl="1" indent="-228600" algn="just">
              <a:lnSpc>
                <a:spcPct val="90100"/>
              </a:lnSpc>
              <a:spcBef>
                <a:spcPts val="355"/>
              </a:spcBef>
              <a:buClr>
                <a:srgbClr val="AFCCAF"/>
              </a:buClr>
              <a:buSzPct val="89583"/>
              <a:buChar char="•"/>
              <a:tabLst>
                <a:tab pos="653415" algn="l"/>
              </a:tabLst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successivamente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piano 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intervento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più efficace per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ridurre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comportamento in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quella  categoria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funzionale</a:t>
            </a:r>
            <a:endParaRPr sz="2400" dirty="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AFCCAF"/>
              </a:buClr>
              <a:buFont typeface="Rockwell"/>
              <a:buChar char="•"/>
            </a:pPr>
            <a:endParaRPr sz="2550" dirty="0">
              <a:latin typeface="Times New Roman"/>
              <a:cs typeface="Times New Roman"/>
            </a:endParaRPr>
          </a:p>
          <a:p>
            <a:pPr marL="304800" marR="21336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Pertanto,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trattamenti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sono classificati</a:t>
            </a:r>
            <a:r>
              <a:rPr sz="3000" spc="-2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dalle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categorie funzionali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r>
              <a:rPr sz="30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30" dirty="0" err="1" smtClean="0">
                <a:solidFill>
                  <a:srgbClr val="FFFFFF"/>
                </a:solidFill>
                <a:latin typeface="Rockwell"/>
                <a:cs typeface="Rockwell"/>
              </a:rPr>
              <a:t>problema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063" y="452627"/>
            <a:ext cx="861364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6779259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positivo:</a:t>
            </a:r>
            <a:endParaRPr sz="3200">
              <a:latin typeface="Rockwell"/>
              <a:cs typeface="Rockwell"/>
            </a:endParaRPr>
          </a:p>
          <a:p>
            <a:pPr marL="3597275" lvl="1" indent="-292735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•"/>
              <a:tabLst>
                <a:tab pos="3597275" algn="l"/>
                <a:tab pos="3597910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Attenzione</a:t>
            </a:r>
            <a:endParaRPr sz="3200">
              <a:latin typeface="Rockwell"/>
              <a:cs typeface="Rockwell"/>
            </a:endParaRPr>
          </a:p>
          <a:p>
            <a:pPr marL="3597275" lvl="1" indent="-292735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•"/>
              <a:tabLst>
                <a:tab pos="3597275" algn="l"/>
                <a:tab pos="3597910" algn="l"/>
              </a:tabLst>
            </a:pP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Tangibile</a:t>
            </a:r>
            <a:endParaRPr sz="3200">
              <a:latin typeface="Rockwell"/>
              <a:cs typeface="Rockwell"/>
            </a:endParaRPr>
          </a:p>
          <a:p>
            <a:pPr marL="3597275" lvl="1" indent="-292735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•"/>
              <a:tabLst>
                <a:tab pos="3597275" algn="l"/>
                <a:tab pos="3597910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Automatico</a:t>
            </a:r>
            <a:endParaRPr sz="32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negativo:</a:t>
            </a:r>
            <a:endParaRPr sz="3200">
              <a:latin typeface="Rockwell"/>
              <a:cs typeface="Rockwell"/>
            </a:endParaRPr>
          </a:p>
          <a:p>
            <a:pPr marL="3597275" lvl="1" indent="-292735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•"/>
              <a:tabLst>
                <a:tab pos="3597275" algn="l"/>
                <a:tab pos="3597910" algn="l"/>
              </a:tabLst>
            </a:pP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Fuga/evitamento</a:t>
            </a:r>
            <a:endParaRPr sz="3200">
              <a:latin typeface="Rockwell"/>
              <a:cs typeface="Rockwell"/>
            </a:endParaRPr>
          </a:p>
          <a:p>
            <a:pPr marL="3597275" lvl="1" indent="-292735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•"/>
              <a:tabLst>
                <a:tab pos="3597275" algn="l"/>
                <a:tab pos="3597910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Automatico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5608" y="0"/>
            <a:ext cx="7635240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21663"/>
            <a:ext cx="7814945" cy="497776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238125">
              <a:lnSpc>
                <a:spcPts val="3240"/>
              </a:lnSpc>
              <a:spcBef>
                <a:spcPts val="505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comportamento è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qualcosa  che viene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fornito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altri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dopo che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stato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emesso:</a:t>
            </a:r>
            <a:endParaRPr sz="30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84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Attenzione</a:t>
            </a:r>
            <a:endParaRPr sz="30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Tangibile</a:t>
            </a:r>
            <a:endParaRPr sz="3000">
              <a:latin typeface="Rockwell"/>
              <a:cs typeface="Rockwell"/>
            </a:endParaRPr>
          </a:p>
          <a:p>
            <a:pPr marL="12700" marR="5080">
              <a:lnSpc>
                <a:spcPts val="3240"/>
              </a:lnSpc>
              <a:spcBef>
                <a:spcPts val="3035"/>
              </a:spcBef>
              <a:tabLst>
                <a:tab pos="5274310" algn="l"/>
              </a:tabLst>
            </a:pPr>
            <a:r>
              <a:rPr sz="30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</a:t>
            </a:r>
            <a:r>
              <a:rPr sz="3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valutare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se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il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suo </a:t>
            </a:r>
            <a:r>
              <a:rPr sz="30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valore </a:t>
            </a:r>
            <a:r>
              <a:rPr sz="3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incrementa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diminisce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: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manipolare</a:t>
            </a:r>
            <a:r>
              <a:rPr sz="3000" spc="-1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85" dirty="0">
                <a:solidFill>
                  <a:srgbClr val="FFFFFF"/>
                </a:solidFill>
                <a:latin typeface="Rockwell"/>
                <a:cs typeface="Rockwell"/>
              </a:rPr>
              <a:t>MO,	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deprivando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quei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rinforzi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fornendogliene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eccesso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6444" y="0"/>
            <a:ext cx="7799832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575942"/>
            <a:ext cx="8018145" cy="49218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683260">
              <a:lnSpc>
                <a:spcPct val="80000"/>
              </a:lnSpc>
              <a:spcBef>
                <a:spcPts val="820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comportamento è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dalla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sottrazione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un’altra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persona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qualcosa che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35" dirty="0" err="1" smtClean="0">
                <a:solidFill>
                  <a:srgbClr val="FFFFFF"/>
                </a:solidFill>
                <a:latin typeface="Rockwell"/>
                <a:cs typeface="Rockwell"/>
              </a:rPr>
              <a:t>avversivo</a:t>
            </a:r>
            <a:r>
              <a:rPr lang="it-IT" sz="3000" spc="-35" dirty="0" smtClean="0">
                <a:solidFill>
                  <a:srgbClr val="FFFFFF"/>
                </a:solidFill>
                <a:latin typeface="Rockwell"/>
                <a:cs typeface="Rockwell"/>
              </a:rPr>
              <a:t> (compito difficile, richieste)</a:t>
            </a:r>
            <a:r>
              <a:rPr sz="3000" spc="-35" dirty="0" smtClean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3000" dirty="0">
              <a:latin typeface="Rockwell"/>
              <a:cs typeface="Rockwell"/>
            </a:endParaRPr>
          </a:p>
          <a:p>
            <a:pPr marL="304800" marR="478155" indent="-292735">
              <a:lnSpc>
                <a:spcPts val="2880"/>
              </a:lnSpc>
              <a:spcBef>
                <a:spcPts val="285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Fuga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rimozione di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gradite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(spesso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accademiche)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18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Evitamento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</a:t>
            </a:r>
            <a:r>
              <a:rPr sz="30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gradite.</a:t>
            </a:r>
            <a:endParaRPr sz="3000" dirty="0">
              <a:latin typeface="Rockwell"/>
              <a:cs typeface="Rockwell"/>
            </a:endParaRPr>
          </a:p>
          <a:p>
            <a:pPr marL="12700" marR="5080">
              <a:lnSpc>
                <a:spcPct val="80000"/>
              </a:lnSpc>
              <a:spcBef>
                <a:spcPts val="2885"/>
              </a:spcBef>
            </a:pPr>
            <a:r>
              <a:rPr sz="30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</a:t>
            </a:r>
            <a:r>
              <a:rPr sz="3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valutare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se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il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suo </a:t>
            </a:r>
            <a:r>
              <a:rPr sz="30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valore </a:t>
            </a:r>
            <a:r>
              <a:rPr sz="3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incrementa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diminisce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:Le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sono SD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minore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maggiore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(Establishing</a:t>
            </a:r>
            <a:r>
              <a:rPr sz="3000" spc="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Operation)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617090"/>
            <a:ext cx="8023859" cy="49748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Contingenze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La </a:t>
            </a:r>
            <a:r>
              <a:rPr sz="32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Fuga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 l’Evitamento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304800" marR="661670" indent="-292735">
              <a:lnSpc>
                <a:spcPct val="9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contingenza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la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fuga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32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quando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termina uno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stimolo  continuante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oppure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stimolo  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avversivo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 è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presente.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Font typeface="Wingdings 2"/>
              <a:buChar char=""/>
            </a:pPr>
            <a:endParaRPr sz="300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9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contingenza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l’evitamento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è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previene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o posticipa  la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presentazione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uno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stimolo 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sz="3200" spc="-35" dirty="0" err="1" smtClean="0">
                <a:solidFill>
                  <a:srgbClr val="FFFFFF"/>
                </a:solidFill>
                <a:latin typeface="Rockwell"/>
                <a:cs typeface="Rockwell"/>
              </a:rPr>
              <a:t>av</a:t>
            </a:r>
            <a:r>
              <a:rPr lang="it-IT" sz="3200" spc="-35" dirty="0" smtClean="0">
                <a:solidFill>
                  <a:srgbClr val="FFFFFF"/>
                </a:solidFill>
                <a:latin typeface="Rockwell"/>
                <a:cs typeface="Rockwell"/>
              </a:rPr>
              <a:t>v</a:t>
            </a:r>
            <a:r>
              <a:rPr sz="3200" spc="-35" dirty="0" err="1" smtClean="0">
                <a:solidFill>
                  <a:srgbClr val="FFFFFF"/>
                </a:solidFill>
                <a:latin typeface="Rockwell"/>
                <a:cs typeface="Rockwell"/>
              </a:rPr>
              <a:t>ersivo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).</a:t>
            </a:r>
            <a:endParaRPr sz="32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47261" y="638683"/>
            <a:ext cx="4779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Rockwell"/>
                <a:cs typeface="Rockwell"/>
              </a:rPr>
              <a:t>Escape and</a:t>
            </a:r>
            <a:r>
              <a:rPr sz="3600" i="0" u="none" spc="-100" dirty="0">
                <a:latin typeface="Rockwell"/>
                <a:cs typeface="Rockwell"/>
              </a:rPr>
              <a:t> </a:t>
            </a:r>
            <a:r>
              <a:rPr sz="3600" i="0" u="none" spc="-40" dirty="0">
                <a:latin typeface="Rockwell"/>
                <a:cs typeface="Rockwell"/>
              </a:rPr>
              <a:t>Avoidance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20823" y="0"/>
            <a:ext cx="7054596" cy="13990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7910195" cy="49789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it-IT" sz="3200" dirty="0" smtClean="0">
                <a:solidFill>
                  <a:srgbClr val="FFFFFF"/>
                </a:solidFill>
                <a:latin typeface="Rockwell"/>
                <a:cs typeface="Rockwell"/>
              </a:rPr>
              <a:t>Non sono mediati socialmente 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endParaRPr lang="it-IT" sz="3200" dirty="0" smtClean="0">
              <a:solidFill>
                <a:srgbClr val="FFFFFF"/>
              </a:solidFill>
              <a:latin typeface="Rockwell"/>
              <a:cs typeface="Rockwell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 smtClean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comportamento è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dalla  sensazione causata da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movimenti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attività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200" spc="5" dirty="0" err="1" smtClean="0">
                <a:solidFill>
                  <a:srgbClr val="FFFFFF"/>
                </a:solidFill>
                <a:latin typeface="Rockwell"/>
                <a:cs typeface="Rockwell"/>
              </a:rPr>
              <a:t>corpo</a:t>
            </a:r>
            <a:r>
              <a:rPr lang="it-IT" sz="3200" spc="5" dirty="0" smtClean="0">
                <a:solidFill>
                  <a:srgbClr val="FFFFFF"/>
                </a:solidFill>
                <a:latin typeface="Rockwell"/>
                <a:cs typeface="Rockwell"/>
              </a:rPr>
              <a:t>, da ecolalie suono della canzoncina</a:t>
            </a:r>
            <a:r>
              <a:rPr sz="3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(es.</a:t>
            </a:r>
            <a:r>
              <a:rPr sz="3200" spc="-2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Autostimolazioni)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700" marR="246379">
              <a:lnSpc>
                <a:spcPct val="100000"/>
              </a:lnSpc>
              <a:spcBef>
                <a:spcPts val="5"/>
              </a:spcBef>
            </a:pPr>
            <a:r>
              <a:rPr sz="32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</a:t>
            </a:r>
            <a:r>
              <a:rPr sz="32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valutare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se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il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suo </a:t>
            </a:r>
            <a:r>
              <a:rPr sz="32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valore </a:t>
            </a:r>
            <a:r>
              <a:rPr sz="32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incrementa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diminisce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:Lasciare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un  ambiente iper o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ipo-stimolante</a:t>
            </a:r>
            <a:endParaRPr sz="3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1263" y="1723390"/>
            <a:ext cx="82804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6865" marR="5080" indent="-1574800">
              <a:lnSpc>
                <a:spcPct val="100000"/>
              </a:lnSpc>
              <a:spcBef>
                <a:spcPts val="100"/>
              </a:spcBef>
            </a:pPr>
            <a:r>
              <a:rPr sz="2400" b="1" i="0" u="none" spc="-10" dirty="0">
                <a:latin typeface="Rockwell"/>
                <a:cs typeface="Rockwell"/>
              </a:rPr>
              <a:t>L’assessment </a:t>
            </a:r>
            <a:r>
              <a:rPr sz="2400" b="1" i="0" u="none" dirty="0">
                <a:latin typeface="Rockwell"/>
                <a:cs typeface="Rockwell"/>
              </a:rPr>
              <a:t>funzionale del </a:t>
            </a:r>
            <a:r>
              <a:rPr sz="2400" b="1" i="0" u="none" spc="5" dirty="0">
                <a:latin typeface="Rockwell"/>
                <a:cs typeface="Rockwell"/>
              </a:rPr>
              <a:t>comportamento </a:t>
            </a:r>
            <a:r>
              <a:rPr sz="2400" b="1" i="0" u="none" spc="-5" dirty="0">
                <a:latin typeface="Rockwell"/>
                <a:cs typeface="Rockwell"/>
              </a:rPr>
              <a:t>(FBA)</a:t>
            </a:r>
            <a:r>
              <a:rPr sz="2400" b="1" i="0" u="none" spc="-125" dirty="0">
                <a:latin typeface="Rockwell"/>
                <a:cs typeface="Rockwell"/>
              </a:rPr>
              <a:t> </a:t>
            </a:r>
            <a:r>
              <a:rPr sz="2400" b="1" i="0" u="none" dirty="0">
                <a:latin typeface="Rockwell"/>
                <a:cs typeface="Rockwell"/>
              </a:rPr>
              <a:t>può  </a:t>
            </a:r>
            <a:r>
              <a:rPr sz="2400" b="1" i="0" u="none" spc="-5" dirty="0">
                <a:latin typeface="Rockwell"/>
                <a:cs typeface="Rockwell"/>
              </a:rPr>
              <a:t>essere scomposto </a:t>
            </a:r>
            <a:r>
              <a:rPr sz="2400" b="1" i="0" u="none" dirty="0">
                <a:latin typeface="Rockwell"/>
                <a:cs typeface="Rockwell"/>
              </a:rPr>
              <a:t>in 4 passi</a:t>
            </a:r>
            <a:r>
              <a:rPr sz="2400" b="1" i="0" u="none" spc="-45" dirty="0">
                <a:latin typeface="Rockwell"/>
                <a:cs typeface="Rockwell"/>
              </a:rPr>
              <a:t> </a:t>
            </a:r>
            <a:r>
              <a:rPr sz="2400" b="1" i="0" u="none" dirty="0">
                <a:latin typeface="Rockwell"/>
                <a:cs typeface="Rockwell"/>
              </a:rPr>
              <a:t>distinti: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2731135"/>
            <a:ext cx="8397875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Raccogliere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informazioni</a:t>
            </a:r>
            <a:r>
              <a:rPr sz="2000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usando:</a:t>
            </a:r>
            <a:endParaRPr sz="2000">
              <a:latin typeface="Rockwell"/>
              <a:cs typeface="Rockwell"/>
            </a:endParaRPr>
          </a:p>
          <a:p>
            <a:pPr marL="455930" marR="5080" indent="-7620">
              <a:lnSpc>
                <a:spcPct val="100000"/>
              </a:lnSpc>
            </a:pPr>
            <a:r>
              <a:rPr sz="2000" i="1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2000" i="1" dirty="0">
                <a:solidFill>
                  <a:srgbClr val="FFFFFF"/>
                </a:solidFill>
                <a:latin typeface="Rockwell"/>
                <a:cs typeface="Rockwell"/>
              </a:rPr>
              <a:t>funzionale </a:t>
            </a:r>
            <a:r>
              <a:rPr sz="2000" i="1" spc="-5" dirty="0">
                <a:solidFill>
                  <a:srgbClr val="FFFFFF"/>
                </a:solidFill>
                <a:latin typeface="Rockwell"/>
                <a:cs typeface="Rockwell"/>
              </a:rPr>
              <a:t>indiretto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: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Intervista </a:t>
            </a:r>
            <a:r>
              <a:rPr sz="2000" i="1" spc="-10" dirty="0">
                <a:solidFill>
                  <a:srgbClr val="FFFFFF"/>
                </a:solidFill>
                <a:latin typeface="Rockwell"/>
                <a:cs typeface="Rockwell"/>
              </a:rPr>
              <a:t>strutturata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2000" spc="-1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Rockwell"/>
                <a:cs typeface="Rockwell"/>
              </a:rPr>
              <a:t>semistrutturata  Assessment </a:t>
            </a:r>
            <a:r>
              <a:rPr sz="2000" i="1" dirty="0">
                <a:solidFill>
                  <a:srgbClr val="FFFFFF"/>
                </a:solidFill>
                <a:latin typeface="Rockwell"/>
                <a:cs typeface="Rockwell"/>
              </a:rPr>
              <a:t>funzionale </a:t>
            </a:r>
            <a:r>
              <a:rPr sz="2000" i="1" spc="-5" dirty="0">
                <a:solidFill>
                  <a:srgbClr val="FFFFFF"/>
                </a:solidFill>
                <a:latin typeface="Rockwell"/>
                <a:cs typeface="Rockwell"/>
              </a:rPr>
              <a:t>diretto:</a:t>
            </a:r>
            <a:r>
              <a:rPr sz="2000" i="1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Osservazione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9900" marR="776605" indent="-457834">
              <a:lnSpc>
                <a:spcPct val="100000"/>
              </a:lnSpc>
              <a:buAutoNum type="arabicPeriod" startAt="2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Dalle informazioni delle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valutazioni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formulare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ipotesi </a:t>
            </a:r>
            <a:r>
              <a:rPr sz="20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sulla 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funzione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 del comportamento</a:t>
            </a:r>
            <a:r>
              <a:rPr sz="20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problema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Rockwell"/>
              <a:buAutoNum type="arabicPeriod" startAt="2"/>
            </a:pPr>
            <a:endParaRPr sz="20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Confermare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l’ipotesi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un’</a:t>
            </a:r>
            <a:r>
              <a:rPr sz="2000" spc="-1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Analisi</a:t>
            </a:r>
            <a:r>
              <a:rPr sz="2000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funzionale</a:t>
            </a:r>
            <a:r>
              <a:rPr sz="2000" u="sng" spc="-1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000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“FA”</a:t>
            </a:r>
            <a:r>
              <a:rPr sz="2000" spc="-1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(o</a:t>
            </a:r>
            <a:r>
              <a:rPr sz="20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“Assessment</a:t>
            </a:r>
            <a:endParaRPr sz="2000">
              <a:latin typeface="Rockwell"/>
              <a:cs typeface="Rockwell"/>
            </a:endParaRPr>
          </a:p>
          <a:p>
            <a:pPr marL="46990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analogo”: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analisi sperimentale delle funzioni del</a:t>
            </a:r>
            <a:r>
              <a:rPr sz="2000" spc="-2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comportamento)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Sviluppare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un intervento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 basato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sulla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funzione del</a:t>
            </a:r>
            <a:r>
              <a:rPr sz="20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0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4460" y="0"/>
            <a:ext cx="7616952" cy="1275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540" y="189941"/>
            <a:ext cx="7906918" cy="1727190"/>
          </a:xfrm>
          <a:prstGeom prst="rect">
            <a:avLst/>
          </a:prstGeom>
        </p:spPr>
        <p:txBody>
          <a:bodyPr vert="horz" wrap="square" lIns="0" tIns="247446" rIns="0" bIns="0" rtlCol="0">
            <a:spAutoFit/>
          </a:bodyPr>
          <a:lstStyle/>
          <a:p>
            <a:pPr marL="2726690" marR="5080" indent="-1762125">
              <a:lnSpc>
                <a:spcPct val="100000"/>
              </a:lnSpc>
              <a:spcBef>
                <a:spcPts val="105"/>
              </a:spcBef>
            </a:pPr>
            <a:r>
              <a:rPr sz="3200" b="1" i="0" u="none" spc="-10" dirty="0">
                <a:latin typeface="Rockwell"/>
                <a:cs typeface="Rockwell"/>
              </a:rPr>
              <a:t>L’ASSESSMENT</a:t>
            </a:r>
            <a:r>
              <a:rPr sz="3200" b="1" i="0" u="none" spc="-80" dirty="0">
                <a:latin typeface="Rockwell"/>
                <a:cs typeface="Rockwell"/>
              </a:rPr>
              <a:t> </a:t>
            </a:r>
            <a:r>
              <a:rPr sz="3200" b="1" i="0" u="none" spc="-10" dirty="0">
                <a:latin typeface="Rockwell"/>
                <a:cs typeface="Rockwell"/>
              </a:rPr>
              <a:t>FUNZIONALE  </a:t>
            </a:r>
            <a:r>
              <a:rPr sz="3200" b="1" i="0" u="none" spc="-10" dirty="0" smtClean="0">
                <a:latin typeface="Rockwell"/>
                <a:cs typeface="Rockwell"/>
              </a:rPr>
              <a:t>INDIRETTO</a:t>
            </a:r>
            <a:r>
              <a:rPr lang="it-IT" sz="3200" b="1" i="0" u="none" spc="-10" dirty="0" smtClean="0">
                <a:latin typeface="Rockwell"/>
                <a:cs typeface="Rockwell"/>
              </a:rPr>
              <a:t> (intervista o </a:t>
            </a:r>
            <a:r>
              <a:rPr lang="it-IT" sz="3200" b="1" i="0" u="none" spc="-10" dirty="0" err="1" smtClean="0">
                <a:latin typeface="Rockwell"/>
                <a:cs typeface="Rockwell"/>
              </a:rPr>
              <a:t>ceck</a:t>
            </a:r>
            <a:r>
              <a:rPr lang="it-IT" sz="3200" b="1" i="0" u="none" spc="-10" dirty="0" smtClean="0">
                <a:latin typeface="Rockwell"/>
                <a:cs typeface="Rockwell"/>
              </a:rPr>
              <a:t> list)</a:t>
            </a:r>
            <a:endParaRPr sz="3200" dirty="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742" y="2204864"/>
            <a:ext cx="775208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000" spc="-80" dirty="0">
                <a:solidFill>
                  <a:srgbClr val="FFFFFF"/>
                </a:solidFill>
                <a:latin typeface="Rockwell"/>
                <a:cs typeface="Rockwell"/>
              </a:rPr>
              <a:t>L’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funzionale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indiretto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permette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individuare 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possibili condizioni o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eventi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ambiente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naturale correlati</a:t>
            </a:r>
            <a:r>
              <a:rPr sz="2000" spc="-1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  l’emissione del comportamento</a:t>
            </a:r>
            <a:r>
              <a:rPr sz="20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problema</a:t>
            </a:r>
            <a:endParaRPr sz="2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Wingdings"/>
              <a:buChar char=""/>
            </a:pPr>
            <a:endParaRPr sz="205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Viene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definito</a:t>
            </a:r>
            <a:r>
              <a:rPr sz="2000" spc="-1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“indiretto”</a:t>
            </a:r>
            <a:r>
              <a:rPr sz="2000" spc="-1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perché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il comportamento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non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viene</a:t>
            </a:r>
            <a:endParaRPr sz="2000" dirty="0">
              <a:latin typeface="Rockwell"/>
              <a:cs typeface="Rockwell"/>
            </a:endParaRPr>
          </a:p>
          <a:p>
            <a:pPr marL="4699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osservato dall’analista</a:t>
            </a:r>
            <a:r>
              <a:rPr sz="20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direttamente</a:t>
            </a:r>
            <a:endParaRPr sz="2000" dirty="0">
              <a:latin typeface="Rockwell"/>
              <a:cs typeface="Rockwel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4557471"/>
            <a:ext cx="7870825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Behavioral 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Interviews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: Racchiude una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domante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volte</a:t>
            </a:r>
            <a:r>
              <a:rPr sz="2000" spc="-2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ad 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analizzare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antecedenti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e le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conseguenze del  comportamento.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Include informazioni su “quando”,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“dove”, 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“con chi?”,</a:t>
            </a:r>
            <a:r>
              <a:rPr sz="2000" spc="-3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“quanto </a:t>
            </a:r>
            <a:r>
              <a:rPr sz="2000" spc="-5" dirty="0" err="1">
                <a:solidFill>
                  <a:srgbClr val="FFFFFF"/>
                </a:solidFill>
                <a:latin typeface="Rockwell"/>
                <a:cs typeface="Rockwell"/>
              </a:rPr>
              <a:t>spesso</a:t>
            </a:r>
            <a:r>
              <a:rPr sz="2000" spc="-5" dirty="0" smtClean="0">
                <a:solidFill>
                  <a:srgbClr val="FFFFFF"/>
                </a:solidFill>
                <a:latin typeface="Rockwell"/>
                <a:cs typeface="Rockwell"/>
              </a:rPr>
              <a:t>”</a:t>
            </a:r>
            <a:r>
              <a:rPr lang="it-IT" sz="2000" spc="-5" dirty="0" smtClean="0">
                <a:solidFill>
                  <a:srgbClr val="FFFFFF"/>
                </a:solidFill>
                <a:latin typeface="Rockwell"/>
                <a:cs typeface="Rockwell"/>
              </a:rPr>
              <a:t> – (servono a valutare se ci sono antecedenti comuni)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63725" y="427101"/>
            <a:ext cx="6414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u="none" spc="-10" dirty="0">
                <a:latin typeface="Rockwell"/>
                <a:cs typeface="Rockwell"/>
              </a:rPr>
              <a:t>L’ASSESSMENT FUNZIONALE </a:t>
            </a:r>
            <a:r>
              <a:rPr sz="2400" b="1" i="0" u="none" spc="-15" dirty="0">
                <a:latin typeface="Rockwell"/>
                <a:cs typeface="Rockwell"/>
              </a:rPr>
              <a:t>INDIRETTO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370" y="931290"/>
            <a:ext cx="7893050" cy="5332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Vantaggi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2400">
              <a:latin typeface="Rockwell"/>
              <a:cs typeface="Rockwell"/>
            </a:endParaRPr>
          </a:p>
          <a:p>
            <a:pPr marL="469900" marR="5080" indent="-45720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L’assessment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funzionale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indiretto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buona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fonte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 informazioni per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disegnare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guidare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analisi più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oggettive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e  contribuisce 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sviluppare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ipotesi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sulle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variabili che 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governano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quel</a:t>
            </a:r>
            <a:r>
              <a:rPr sz="20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469900" marR="255904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richiedendo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osservazioni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dirette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vantaggioso 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termini di risparmio di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tempo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Svantaggi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2400">
              <a:latin typeface="Rockwell"/>
              <a:cs typeface="Rockwell"/>
            </a:endParaRPr>
          </a:p>
          <a:p>
            <a:pPr marL="469900" marR="191135" indent="-457200" algn="just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Gli intervistati 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potrebbero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avere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accurata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conoscenza  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valutazione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oggettiva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del comportamento e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condizioni  in cui si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verifica</a:t>
            </a:r>
            <a:endParaRPr sz="2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469900" marR="23622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Confrontando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 risultati di una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“rating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scale” con quelli di un 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analogo,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 risultati sono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sovrapponibili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solo il</a:t>
            </a:r>
            <a:r>
              <a:rPr sz="2000" spc="-1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63%  delle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volte.</a:t>
            </a:r>
            <a:endParaRPr sz="2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3724" rIns="0" bIns="0" rtlCol="0">
            <a:spAutoFit/>
          </a:bodyPr>
          <a:lstStyle/>
          <a:p>
            <a:pPr marL="2974975" marR="5080" indent="-2011045">
              <a:lnSpc>
                <a:spcPct val="100000"/>
              </a:lnSpc>
              <a:spcBef>
                <a:spcPts val="105"/>
              </a:spcBef>
            </a:pPr>
            <a:r>
              <a:rPr sz="3200" b="1" i="0" u="none" spc="-10" dirty="0">
                <a:latin typeface="Rockwell"/>
                <a:cs typeface="Rockwell"/>
              </a:rPr>
              <a:t>L’ASSESSMENT</a:t>
            </a:r>
            <a:r>
              <a:rPr sz="3200" b="1" i="0" u="none" spc="-65" dirty="0">
                <a:latin typeface="Rockwell"/>
                <a:cs typeface="Rockwell"/>
              </a:rPr>
              <a:t> </a:t>
            </a:r>
            <a:r>
              <a:rPr sz="3200" b="1" i="0" u="none" spc="-10" dirty="0">
                <a:latin typeface="Rockwell"/>
                <a:cs typeface="Rockwell"/>
              </a:rPr>
              <a:t>FUNZIONALE  DIRETTO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2358897"/>
            <a:ext cx="6745605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3020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Include un’osservazione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diretta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nell’ambiente 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naturale,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senza modificarne le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variabili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"/>
            </a:pPr>
            <a:endParaRPr sz="2500" dirty="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buFont typeface="Wingdings"/>
              <a:buChar char=""/>
              <a:tabLst>
                <a:tab pos="33020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metodo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più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utilizzato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"/>
            </a:pPr>
            <a:endParaRPr sz="2500" dirty="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buFont typeface="Wingdings"/>
              <a:buChar char=""/>
              <a:tabLst>
                <a:tab pos="317500" algn="l"/>
              </a:tabLst>
            </a:pP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Tre</a:t>
            </a:r>
            <a:r>
              <a:rPr sz="2400" spc="-1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Tipi</a:t>
            </a:r>
            <a:endParaRPr sz="2400" dirty="0">
              <a:latin typeface="Rockwell"/>
              <a:cs typeface="Rockwell"/>
            </a:endParaRPr>
          </a:p>
          <a:p>
            <a:pPr marL="743585" lvl="1" indent="-457200">
              <a:lnSpc>
                <a:spcPct val="100000"/>
              </a:lnSpc>
              <a:buFont typeface="Wingdings"/>
              <a:buChar char=""/>
              <a:tabLst>
                <a:tab pos="743585" algn="l"/>
                <a:tab pos="74422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ABC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continuous</a:t>
            </a:r>
            <a:r>
              <a:rPr sz="24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0" dirty="0" smtClean="0">
                <a:solidFill>
                  <a:srgbClr val="FFFFFF"/>
                </a:solidFill>
                <a:latin typeface="Rockwell"/>
                <a:cs typeface="Rockwell"/>
              </a:rPr>
              <a:t>recording</a:t>
            </a:r>
            <a:r>
              <a:rPr lang="it-IT" sz="2400" spc="-30" dirty="0" smtClean="0">
                <a:solidFill>
                  <a:srgbClr val="FFFFFF"/>
                </a:solidFill>
                <a:latin typeface="Rockwell"/>
                <a:cs typeface="Rockwell"/>
              </a:rPr>
              <a:t> (tutti i CP nell’ambiente)</a:t>
            </a:r>
            <a:endParaRPr sz="2400" dirty="0">
              <a:latin typeface="Rockwell"/>
              <a:cs typeface="Rockwell"/>
            </a:endParaRPr>
          </a:p>
          <a:p>
            <a:pPr marL="743585" lvl="1" indent="-457200">
              <a:lnSpc>
                <a:spcPct val="100000"/>
              </a:lnSpc>
              <a:buFont typeface="Wingdings"/>
              <a:buChar char=""/>
              <a:tabLst>
                <a:tab pos="743585" algn="l"/>
                <a:tab pos="74422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ABC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narrative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recording</a:t>
            </a:r>
            <a:endParaRPr sz="2400" dirty="0">
              <a:latin typeface="Rockwell"/>
              <a:cs typeface="Rockwell"/>
            </a:endParaRPr>
          </a:p>
          <a:p>
            <a:pPr marL="743585" lvl="1" indent="-4572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43585" algn="l"/>
                <a:tab pos="74422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Scatterplots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1288" y="452627"/>
            <a:ext cx="7968996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7967345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osservatore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registra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sulla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presa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dati  gli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episodi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emissione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del  comportamento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all’interno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dell’ambiente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naturale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per un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periodo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  tempo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predefinito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2800" dirty="0">
              <a:latin typeface="Times New Roman"/>
              <a:cs typeface="Times New Roman"/>
            </a:endParaRPr>
          </a:p>
          <a:p>
            <a:pPr marL="304800" marR="13335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viene condotta </a:t>
            </a:r>
            <a:r>
              <a:rPr sz="2800" i="1" spc="-30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schede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800" i="1" spc="-20" dirty="0">
                <a:solidFill>
                  <a:srgbClr val="FFFFFF"/>
                </a:solidFill>
                <a:latin typeface="Rockwell"/>
                <a:cs typeface="Rockwell"/>
              </a:rPr>
              <a:t>rilevazione,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nelle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quali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sono</a:t>
            </a:r>
            <a:r>
              <a:rPr sz="2800" i="1" spc="-3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preselezionati 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2800" i="1" spc="-25" dirty="0">
                <a:solidFill>
                  <a:srgbClr val="FFFFFF"/>
                </a:solidFill>
                <a:latin typeface="Rockwell"/>
                <a:cs typeface="Rockwell"/>
              </a:rPr>
              <a:t>organizzati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i="1" spc="-15" dirty="0">
                <a:solidFill>
                  <a:srgbClr val="FFFFFF"/>
                </a:solidFill>
                <a:latin typeface="Rockwell"/>
                <a:cs typeface="Rockwell"/>
              </a:rPr>
              <a:t>categorie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i  </a:t>
            </a:r>
            <a:r>
              <a:rPr sz="2800" i="1" spc="5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800" i="1" spc="-20" dirty="0">
                <a:solidFill>
                  <a:srgbClr val="FFFFFF"/>
                </a:solidFill>
                <a:latin typeface="Rockwell"/>
                <a:cs typeface="Rockwell"/>
              </a:rPr>
              <a:t>saranno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oggetto  d'osservazione.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7" y="188683"/>
            <a:ext cx="7992872" cy="6443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1288" y="452627"/>
            <a:ext cx="7968996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8906"/>
            <a:ext cx="6821170" cy="38901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Vantaggi:</a:t>
            </a:r>
            <a:endParaRPr sz="28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Raccoglie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informazioni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utili nel</a:t>
            </a:r>
            <a:r>
              <a:rPr sz="2800" spc="-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contesto</a:t>
            </a:r>
            <a:endParaRPr sz="2800" dirty="0">
              <a:latin typeface="Rockwell"/>
              <a:cs typeface="Rockwell"/>
            </a:endParaRPr>
          </a:p>
          <a:p>
            <a:pPr marL="12700" marR="2115820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interrompe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le</a:t>
            </a:r>
            <a:r>
              <a:rPr sz="2800" spc="-1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routines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Svantaggi:</a:t>
            </a:r>
            <a:endParaRPr sz="28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Difficili </a:t>
            </a:r>
            <a:r>
              <a:rPr sz="2800" spc="-65" dirty="0" err="1">
                <a:solidFill>
                  <a:srgbClr val="FFFFFF"/>
                </a:solidFill>
                <a:latin typeface="Rockwell"/>
                <a:cs typeface="Rockwell"/>
              </a:rPr>
              <a:t>trovare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 err="1" smtClean="0">
                <a:solidFill>
                  <a:srgbClr val="FFFFFF"/>
                </a:solidFill>
                <a:latin typeface="Rockwell"/>
                <a:cs typeface="Rockwell"/>
              </a:rPr>
              <a:t>correlazioni</a:t>
            </a:r>
            <a:r>
              <a:rPr lang="it-IT" sz="2800" spc="-15" dirty="0" smtClean="0">
                <a:solidFill>
                  <a:srgbClr val="FFFFFF"/>
                </a:solidFill>
                <a:latin typeface="Rockwell"/>
                <a:cs typeface="Rockwell"/>
              </a:rPr>
              <a:t>; p</a:t>
            </a:r>
            <a:r>
              <a:rPr sz="2800" spc="-45" dirty="0" err="1" smtClean="0">
                <a:solidFill>
                  <a:srgbClr val="FFFFFF"/>
                </a:solidFill>
                <a:latin typeface="Rockwell"/>
                <a:cs typeface="Rockwell"/>
              </a:rPr>
              <a:t>otrebbe</a:t>
            </a:r>
            <a:r>
              <a:rPr sz="2800" spc="-4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800" dirty="0" err="1">
                <a:solidFill>
                  <a:srgbClr val="FFFFFF"/>
                </a:solidFill>
                <a:latin typeface="Rockwell"/>
                <a:cs typeface="Rockwell"/>
              </a:rPr>
              <a:t>fuorviante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vedere l’</a:t>
            </a:r>
            <a:r>
              <a:rPr sz="2800" spc="-5" dirty="0" err="1" smtClean="0">
                <a:solidFill>
                  <a:srgbClr val="FFFFFF"/>
                </a:solidFill>
                <a:latin typeface="Rockwell"/>
                <a:cs typeface="Rockwell"/>
              </a:rPr>
              <a:t>es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.</a:t>
            </a:r>
            <a:r>
              <a:rPr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5" dirty="0" err="1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800" spc="-5" dirty="0" err="1" smtClean="0">
                <a:solidFill>
                  <a:srgbClr val="FFFFFF"/>
                </a:solidFill>
                <a:latin typeface="Rockwell"/>
                <a:cs typeface="Rockwell"/>
              </a:rPr>
              <a:t>intermittente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 con il time out. Allora è il time out o l’attenzione - rimprovero?</a:t>
            </a:r>
            <a:r>
              <a:rPr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endParaRPr sz="28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Correlazioni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occasionali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64207" y="452627"/>
            <a:ext cx="7461504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7717790" cy="44890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1380490" indent="-29273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differenzia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dall’ABC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continuous 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recording: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 dati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vengono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registrati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solo quando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  comportamento viene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emesso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(non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durante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periodo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tempo)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71A276"/>
              </a:buClr>
              <a:buFont typeface="Wingdings 2"/>
              <a:buChar char=""/>
            </a:pPr>
            <a:endParaRPr sz="3300" dirty="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registrazione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dei dati è</a:t>
            </a:r>
            <a:r>
              <a:rPr sz="3200" spc="-3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“</a:t>
            </a:r>
            <a:r>
              <a:rPr sz="3200" spc="5" dirty="0" err="1">
                <a:solidFill>
                  <a:srgbClr val="FFFFFF"/>
                </a:solidFill>
                <a:latin typeface="Rockwell"/>
                <a:cs typeface="Rockwell"/>
              </a:rPr>
              <a:t>aperta</a:t>
            </a:r>
            <a:r>
              <a:rPr sz="3200" spc="5" dirty="0" smtClean="0">
                <a:solidFill>
                  <a:srgbClr val="FFFFFF"/>
                </a:solidFill>
                <a:latin typeface="Rockwell"/>
                <a:cs typeface="Rockwell"/>
              </a:rPr>
              <a:t>”</a:t>
            </a:r>
            <a:r>
              <a:rPr lang="it-IT" sz="3200" spc="5" dirty="0" smtClean="0">
                <a:solidFill>
                  <a:srgbClr val="FFFFFF"/>
                </a:solidFill>
                <a:latin typeface="Rockwell"/>
                <a:cs typeface="Rockwell"/>
              </a:rPr>
              <a:t> (senza categoria con le X) </a:t>
            </a:r>
            <a:endParaRPr sz="3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64207" y="452627"/>
            <a:ext cx="7461504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21663"/>
            <a:ext cx="7820659" cy="4760919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4800" marR="179705" indent="-292735">
              <a:lnSpc>
                <a:spcPts val="3240"/>
              </a:lnSpc>
              <a:spcBef>
                <a:spcPts val="50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L’osservatore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scrive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le cose che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vede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solo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comportamento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problema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accade.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84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vantaggi:</a:t>
            </a:r>
            <a:endParaRPr sz="3000" dirty="0">
              <a:latin typeface="Rockwell"/>
              <a:cs typeface="Rockwell"/>
            </a:endParaRPr>
          </a:p>
          <a:p>
            <a:pPr marL="652780" marR="1113155" lvl="1" indent="-228600">
              <a:lnSpc>
                <a:spcPts val="2590"/>
              </a:lnSpc>
              <a:spcBef>
                <a:spcPts val="459"/>
              </a:spcBef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fornire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l’informazione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delineare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 assessment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 err="1">
                <a:solidFill>
                  <a:srgbClr val="FFFFFF"/>
                </a:solidFill>
                <a:latin typeface="Rockwell"/>
                <a:cs typeface="Rockwell"/>
              </a:rPr>
              <a:t>analogo</a:t>
            </a:r>
            <a:r>
              <a:rPr sz="2400" spc="-25" dirty="0" smtClean="0">
                <a:solidFill>
                  <a:srgbClr val="FFFFFF"/>
                </a:solidFill>
                <a:latin typeface="Rockwell"/>
                <a:cs typeface="Rockwell"/>
              </a:rPr>
              <a:t>.</a:t>
            </a:r>
            <a:r>
              <a:rPr lang="it-IT" sz="2400" spc="-25" dirty="0" smtClean="0">
                <a:solidFill>
                  <a:srgbClr val="FFFFFF"/>
                </a:solidFill>
                <a:latin typeface="Rockwell"/>
                <a:cs typeface="Rockwell"/>
              </a:rPr>
              <a:t> (sperimentale del CP) </a:t>
            </a:r>
            <a:endParaRPr sz="2400" dirty="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AFCCAF"/>
              </a:buClr>
              <a:buFont typeface="Rockwell"/>
              <a:buChar char="•"/>
            </a:pPr>
            <a:endParaRPr sz="2200" dirty="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svantaggi:</a:t>
            </a:r>
            <a:endParaRPr sz="3000" dirty="0">
              <a:latin typeface="Rockwell"/>
              <a:cs typeface="Rockwell"/>
            </a:endParaRPr>
          </a:p>
          <a:p>
            <a:pPr marL="652780" marR="5080" lvl="1" indent="-228600">
              <a:lnSpc>
                <a:spcPts val="2590"/>
              </a:lnSpc>
              <a:spcBef>
                <a:spcPts val="459"/>
              </a:spcBef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Spesso sono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riportate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informazioni non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utili</a:t>
            </a:r>
            <a:r>
              <a:rPr sz="2400" spc="-11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oppure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accurate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(es. Lui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era</a:t>
            </a:r>
            <a:r>
              <a:rPr sz="24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arrabbiato)</a:t>
            </a:r>
            <a:endParaRPr sz="2400" dirty="0">
              <a:latin typeface="Rockwell"/>
              <a:cs typeface="Rockwell"/>
            </a:endParaRPr>
          </a:p>
          <a:p>
            <a:pPr marL="652780" lvl="1" indent="-229235">
              <a:lnSpc>
                <a:spcPct val="100000"/>
              </a:lnSpc>
              <a:spcBef>
                <a:spcPts val="85"/>
              </a:spcBef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può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confermare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funzione.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23" y="404685"/>
            <a:ext cx="8648573" cy="5974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03520" y="452627"/>
            <a:ext cx="3826764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86257" y="1893452"/>
          <a:ext cx="8034020" cy="18404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5105"/>
                <a:gridCol w="2748915"/>
                <a:gridCol w="2540000"/>
              </a:tblGrid>
              <a:tr h="687313">
                <a:tc>
                  <a:txBody>
                    <a:bodyPr/>
                    <a:lstStyle/>
                    <a:p>
                      <a:pPr marL="443865">
                        <a:lnSpc>
                          <a:spcPts val="2750"/>
                        </a:lnSpc>
                      </a:pPr>
                      <a:r>
                        <a:rPr sz="24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Antecedente</a:t>
                      </a:r>
                      <a:endParaRPr sz="2400">
                        <a:latin typeface="Rockwell"/>
                        <a:cs typeface="Rockwel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2750"/>
                        </a:lnSpc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Comportamento</a:t>
                      </a:r>
                      <a:endParaRPr sz="2400">
                        <a:latin typeface="Rockwell"/>
                        <a:cs typeface="Rockwel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0365">
                        <a:lnSpc>
                          <a:spcPts val="2750"/>
                        </a:lnSpc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Conseguenza</a:t>
                      </a:r>
                      <a:endParaRPr sz="2400">
                        <a:latin typeface="Rockwell"/>
                        <a:cs typeface="Rockwell"/>
                      </a:endParaRPr>
                    </a:p>
                  </a:txBody>
                  <a:tcPr marL="0" marR="0" marT="0" marB="0"/>
                </a:tc>
              </a:tr>
              <a:tr h="11464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26364" marR="18161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La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maestra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ha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chiesto</a:t>
                      </a:r>
                      <a:r>
                        <a:rPr sz="1800" spc="-1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a 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Paolo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di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leggere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un  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libro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219710" marR="263525" indent="-1841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Paolo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ha lanciato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la  matita e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ha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detto</a:t>
                      </a:r>
                      <a:r>
                        <a:rPr sz="1800" spc="-14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«No, 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non 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voglio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farlo»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057275" marR="119380" indent="-79883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La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maestra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ha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tolto</a:t>
                      </a:r>
                      <a:r>
                        <a:rPr sz="1800" spc="-9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il 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libro.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254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0055" y="452627"/>
            <a:ext cx="411022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8004175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3200" spc="-45" dirty="0">
                <a:solidFill>
                  <a:srgbClr val="FFFFFF"/>
                </a:solidFill>
                <a:latin typeface="Rockwell"/>
                <a:cs typeface="Rockwell"/>
              </a:rPr>
              <a:t>registrare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fino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 che punto  il comportamento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emesso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spesso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certi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momenti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rispetto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ad 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altri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(Symons,</a:t>
            </a:r>
            <a:r>
              <a:rPr sz="3200" spc="-2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Mc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Donald,</a:t>
            </a:r>
            <a:r>
              <a:rPr sz="32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&amp;</a:t>
            </a:r>
            <a:r>
              <a:rPr sz="3200" spc="-2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130" dirty="0">
                <a:solidFill>
                  <a:srgbClr val="FFFFFF"/>
                </a:solidFill>
                <a:latin typeface="Rockwell"/>
                <a:cs typeface="Rockwell"/>
              </a:rPr>
              <a:t>Wehby,</a:t>
            </a:r>
            <a:r>
              <a:rPr sz="3200" spc="-2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1998; 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Touchette,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Mac Donald &amp; 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Langer,</a:t>
            </a:r>
            <a:r>
              <a:rPr sz="3200" spc="-5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1985).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3300">
              <a:latin typeface="Times New Roman"/>
              <a:cs typeface="Times New Roman"/>
            </a:endParaRPr>
          </a:p>
          <a:p>
            <a:pPr marL="304800" marR="421005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Nello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specifico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divide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spc="15" dirty="0">
                <a:solidFill>
                  <a:srgbClr val="FFFFFF"/>
                </a:solidFill>
                <a:latin typeface="Rockwell"/>
                <a:cs typeface="Rockwell"/>
              </a:rPr>
              <a:t>giorno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blocchi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tempo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(es.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durata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-2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30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minuti)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0055" y="452627"/>
            <a:ext cx="411022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65858"/>
            <a:ext cx="7780655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45" dirty="0">
                <a:solidFill>
                  <a:srgbClr val="FFFFFF"/>
                </a:solidFill>
                <a:latin typeface="Rockwell"/>
                <a:cs typeface="Rockwell"/>
              </a:rPr>
              <a:t>Vantaggi:</a:t>
            </a:r>
            <a:endParaRPr sz="3200">
              <a:latin typeface="Rockwell"/>
              <a:cs typeface="Rockwell"/>
            </a:endParaRPr>
          </a:p>
          <a:p>
            <a:pPr marL="304800" marR="5080" indent="-292735">
              <a:lnSpc>
                <a:spcPct val="100000"/>
              </a:lnSpc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individua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quale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momento il  comportamento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manifesta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maggiormente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(durante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quale si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potrà 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effettuare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ABC)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Svantaggi: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dati poco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accurati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(molto,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poco,</a:t>
            </a:r>
            <a:r>
              <a:rPr sz="3200" spc="-5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mai)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05841"/>
            <a:ext cx="7863840" cy="560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86155" algn="ctr">
              <a:lnSpc>
                <a:spcPct val="100000"/>
              </a:lnSpc>
              <a:spcBef>
                <a:spcPts val="100"/>
              </a:spcBef>
            </a:pP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Passaggi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per </a:t>
            </a:r>
            <a:r>
              <a:rPr sz="3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disegnare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un</a:t>
            </a:r>
            <a:r>
              <a:rPr sz="3000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trattamento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3000">
              <a:latin typeface="Rockwell"/>
              <a:cs typeface="Rockwell"/>
            </a:endParaRPr>
          </a:p>
          <a:p>
            <a:pPr marL="527685" marR="347345" indent="-515620">
              <a:lnSpc>
                <a:spcPts val="2880"/>
              </a:lnSpc>
              <a:spcBef>
                <a:spcPts val="2860"/>
              </a:spcBef>
              <a:buClr>
                <a:srgbClr val="71A276"/>
              </a:buClr>
              <a:buSzPct val="70000"/>
              <a:buAutoNum type="arabicPeriod"/>
              <a:tabLst>
                <a:tab pos="527685" algn="l"/>
                <a:tab pos="52832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000" i="1" spc="-5" dirty="0">
                <a:solidFill>
                  <a:srgbClr val="FFFFFF"/>
                </a:solidFill>
                <a:latin typeface="Rockwell"/>
                <a:cs typeface="Rockwell"/>
              </a:rPr>
              <a:t>comunicazione</a:t>
            </a:r>
            <a:r>
              <a:rPr sz="3000" i="1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spc="-20" dirty="0">
                <a:solidFill>
                  <a:srgbClr val="FFFFFF"/>
                </a:solidFill>
                <a:latin typeface="Rockwell"/>
                <a:cs typeface="Rockwell"/>
              </a:rPr>
              <a:t>alternativa 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“semplice”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mettere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CP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target</a:t>
            </a:r>
            <a:endParaRPr sz="3000">
              <a:latin typeface="Rockwell"/>
              <a:cs typeface="Rockwell"/>
            </a:endParaRPr>
          </a:p>
          <a:p>
            <a:pPr marL="12065" marR="1051560" algn="ctr">
              <a:lnSpc>
                <a:spcPct val="80000"/>
              </a:lnSpc>
              <a:spcBef>
                <a:spcPts val="2905"/>
              </a:spcBef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Ad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esempio:</a:t>
            </a:r>
            <a:r>
              <a:rPr sz="3000" spc="-4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“dammi”</a:t>
            </a:r>
            <a:r>
              <a:rPr sz="30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accesso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R+  “pausa” se</a:t>
            </a:r>
            <a:r>
              <a:rPr sz="3000" spc="-2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fuga</a:t>
            </a:r>
            <a:endParaRPr sz="3000">
              <a:latin typeface="Rockwell"/>
              <a:cs typeface="Rockwell"/>
            </a:endParaRPr>
          </a:p>
          <a:p>
            <a:pPr marL="527685" marR="5080" indent="-515620">
              <a:lnSpc>
                <a:spcPts val="2880"/>
              </a:lnSpc>
              <a:spcBef>
                <a:spcPts val="2860"/>
              </a:spcBef>
              <a:buClr>
                <a:srgbClr val="71A276"/>
              </a:buClr>
              <a:buSzPct val="70000"/>
              <a:buAutoNum type="arabicPeriod" startAt="2"/>
              <a:tabLst>
                <a:tab pos="527685" algn="l"/>
                <a:tab pos="52832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i="1" spc="-5" dirty="0">
                <a:solidFill>
                  <a:srgbClr val="FFFFFF"/>
                </a:solidFill>
                <a:latin typeface="Rockwell"/>
                <a:cs typeface="Rockwell"/>
              </a:rPr>
              <a:t>comunicazione</a:t>
            </a:r>
            <a:r>
              <a:rPr sz="3000" i="1" spc="-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più  complessa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(si può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anche un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passaggio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intermedio)</a:t>
            </a:r>
            <a:endParaRPr sz="3000">
              <a:latin typeface="Rockwell"/>
              <a:cs typeface="Rockwell"/>
            </a:endParaRPr>
          </a:p>
          <a:p>
            <a:pPr marL="527685" marR="426084" indent="-515620">
              <a:lnSpc>
                <a:spcPts val="2880"/>
              </a:lnSpc>
              <a:spcBef>
                <a:spcPts val="2880"/>
              </a:spcBef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Ad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esempio:</a:t>
            </a:r>
            <a:r>
              <a:rPr sz="3000" spc="-4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“nome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item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o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attività”</a:t>
            </a:r>
            <a:r>
              <a:rPr sz="3000" spc="-2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oppure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“posso </a:t>
            </a:r>
            <a:r>
              <a:rPr sz="3000" spc="-60" dirty="0">
                <a:solidFill>
                  <a:srgbClr val="FFFFFF"/>
                </a:solidFill>
                <a:latin typeface="Rockwell"/>
                <a:cs typeface="Rockwell"/>
              </a:rPr>
              <a:t>avere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75" dirty="0">
                <a:solidFill>
                  <a:srgbClr val="FFFFFF"/>
                </a:solidFill>
                <a:latin typeface="Rockwell"/>
                <a:cs typeface="Rockwell"/>
              </a:rPr>
              <a:t>…...”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235661"/>
            <a:ext cx="7833359" cy="62452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527685" marR="127000" indent="-515620">
              <a:lnSpc>
                <a:spcPts val="3240"/>
              </a:lnSpc>
              <a:spcBef>
                <a:spcPts val="509"/>
              </a:spcBef>
              <a:buClr>
                <a:srgbClr val="71A276"/>
              </a:buClr>
              <a:buSzPct val="70000"/>
              <a:buAutoNum type="arabicPeriod" startAt="3"/>
              <a:tabLst>
                <a:tab pos="527685" algn="l"/>
                <a:tab pos="52832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000" i="1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i="1" spc="-15" dirty="0">
                <a:solidFill>
                  <a:srgbClr val="FFFFFF"/>
                </a:solidFill>
                <a:latin typeface="Rockwell"/>
                <a:cs typeface="Rockwell"/>
              </a:rPr>
              <a:t>“tolleranza”</a:t>
            </a:r>
            <a:r>
              <a:rPr sz="3000" i="1" spc="-3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alla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negazione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Rockwell"/>
              <a:buAutoNum type="arabicPeriod" startAt="3"/>
            </a:pPr>
            <a:endParaRPr sz="2750">
              <a:latin typeface="Times New Roman"/>
              <a:cs typeface="Times New Roman"/>
            </a:endParaRPr>
          </a:p>
          <a:p>
            <a:pPr marL="527685" marR="400685" indent="-515620" algn="just">
              <a:lnSpc>
                <a:spcPct val="90000"/>
              </a:lnSpc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Ad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esempio:</a:t>
            </a:r>
            <a:r>
              <a:rPr sz="3000" spc="-2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seguito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3000" spc="-2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“no”</a:t>
            </a:r>
            <a:r>
              <a:rPr sz="30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insegnare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rispondere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con</a:t>
            </a:r>
            <a:r>
              <a:rPr sz="3000" spc="-2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“ok”,</a:t>
            </a:r>
            <a:r>
              <a:rPr sz="3000" spc="-4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“va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 bene”,</a:t>
            </a:r>
            <a:r>
              <a:rPr sz="3000" spc="-45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“come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vuoi”</a:t>
            </a:r>
            <a:r>
              <a:rPr sz="3000" spc="-2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ecc….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50">
              <a:latin typeface="Times New Roman"/>
              <a:cs typeface="Times New Roman"/>
            </a:endParaRPr>
          </a:p>
          <a:p>
            <a:pPr marL="527685" marR="5080" indent="-515620">
              <a:lnSpc>
                <a:spcPts val="3240"/>
              </a:lnSpc>
              <a:buClr>
                <a:srgbClr val="71A276"/>
              </a:buClr>
              <a:buSzPct val="70000"/>
              <a:buAutoNum type="arabicPeriod" startAt="4"/>
              <a:tabLst>
                <a:tab pos="527685" algn="l"/>
                <a:tab pos="52832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comportamenti  alternativi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 rinforzo che sono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disponibili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nell’ambiente.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>
              <a:latin typeface="Times New Roman"/>
              <a:cs typeface="Times New Roman"/>
            </a:endParaRPr>
          </a:p>
          <a:p>
            <a:pPr marL="527685" marR="492759" indent="-515620">
              <a:lnSpc>
                <a:spcPts val="3240"/>
              </a:lnSpc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Iniziamo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comportamenti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semplici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aumentiamo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complessità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la</a:t>
            </a:r>
            <a:r>
              <a:rPr sz="3000" spc="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durata.</a:t>
            </a:r>
            <a:endParaRPr sz="3000">
              <a:latin typeface="Rockwell"/>
              <a:cs typeface="Rockwell"/>
            </a:endParaRPr>
          </a:p>
          <a:p>
            <a:pPr marL="527685" marR="728980" indent="-515620">
              <a:lnSpc>
                <a:spcPts val="3240"/>
              </a:lnSpc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Inizialmente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verrà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data un istruzione per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svolgerli.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96011"/>
            <a:ext cx="7900034" cy="5879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Durante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sviluppo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questa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catena di 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assenza del CP il 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continuo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fino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l’intera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catena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consolidata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Times New Roman"/>
              <a:cs typeface="Times New Roman"/>
            </a:endParaRPr>
          </a:p>
          <a:p>
            <a:pPr marL="304800" marR="165100" indent="-292735">
              <a:lnSpc>
                <a:spcPct val="100000"/>
              </a:lnSpc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L’insegnamento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va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esteso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all’ambiente 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naturale,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necessità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formare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genitori</a:t>
            </a:r>
            <a:r>
              <a:rPr sz="3200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istruttori.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>
              <a:latin typeface="Times New Roman"/>
              <a:cs typeface="Times New Roman"/>
            </a:endParaRPr>
          </a:p>
          <a:p>
            <a:pPr marL="304800" marR="81280" indent="-292735">
              <a:lnSpc>
                <a:spcPct val="100000"/>
              </a:lnSpc>
            </a:pP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Successivamente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va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effettuato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 thinning  del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rinforzo fino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arrivare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ad un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1 a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10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96011"/>
            <a:ext cx="8035925" cy="5879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Esempio:</a:t>
            </a:r>
            <a:endParaRPr sz="3200">
              <a:latin typeface="Rockwell"/>
              <a:cs typeface="Rockwell"/>
            </a:endParaRPr>
          </a:p>
          <a:p>
            <a:pPr marL="12700" marR="5080">
              <a:lnSpc>
                <a:spcPts val="7680"/>
              </a:lnSpc>
              <a:spcBef>
                <a:spcPts val="894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CP: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colpisce gli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istruttori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i</a:t>
            </a:r>
            <a:r>
              <a:rPr sz="3200" spc="-2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genitori 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Dall’IISCA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emerge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emette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32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3200">
              <a:latin typeface="Rockwell"/>
              <a:cs typeface="Rockwell"/>
            </a:endParaRPr>
          </a:p>
          <a:p>
            <a:pPr marL="304800">
              <a:lnSpc>
                <a:spcPts val="2945"/>
              </a:lnSpc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accesso al tangibile</a:t>
            </a:r>
            <a:r>
              <a:rPr sz="32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(telefono)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>
              <a:latin typeface="Times New Roman"/>
              <a:cs typeface="Times New Roman"/>
            </a:endParaRPr>
          </a:p>
          <a:p>
            <a:pPr marL="304800" marR="470534" indent="-292735">
              <a:lnSpc>
                <a:spcPct val="100000"/>
              </a:lnSpc>
            </a:pP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comunica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vocalmente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 una  piccola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frase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due o </a:t>
            </a:r>
            <a:r>
              <a:rPr sz="3200" spc="-55" dirty="0">
                <a:solidFill>
                  <a:srgbClr val="FFFFFF"/>
                </a:solidFill>
                <a:latin typeface="Rockwell"/>
                <a:cs typeface="Rockwell"/>
              </a:rPr>
              <a:t>tre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parole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nella  maggior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dei casi,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aiuti di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modello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(ecoico)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riesce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formare frasi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complesse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15290"/>
            <a:ext cx="7881620" cy="603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15"/>
              </a:lnSpc>
              <a:spcBef>
                <a:spcPts val="100"/>
              </a:spcBef>
            </a:pPr>
            <a:r>
              <a:rPr sz="2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1</a:t>
            </a:r>
            <a:endParaRPr sz="2700">
              <a:latin typeface="Rockwell"/>
              <a:cs typeface="Rockwell"/>
            </a:endParaRPr>
          </a:p>
          <a:p>
            <a:pPr marL="217170" marR="91440" indent="-217170">
              <a:lnSpc>
                <a:spcPct val="80000"/>
              </a:lnSpc>
              <a:spcBef>
                <a:spcPts val="325"/>
              </a:spcBef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FCT per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dire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“telefono”</a:t>
            </a:r>
            <a:r>
              <a:rPr sz="2700" spc="-3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(ad  esempio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prompt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delay)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270"/>
              </a:lnSpc>
              <a:buChar char="-"/>
              <a:tabLst>
                <a:tab pos="217170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CP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915"/>
              </a:lnSpc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R+</a:t>
            </a:r>
            <a:r>
              <a:rPr sz="2700" spc="-1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Telefono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  <a:spcBef>
                <a:spcPts val="1945"/>
              </a:spcBef>
            </a:pPr>
            <a:r>
              <a:rPr sz="2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2</a:t>
            </a:r>
            <a:endParaRPr sz="2700">
              <a:latin typeface="Rockwell"/>
              <a:cs typeface="Rockwell"/>
            </a:endParaRPr>
          </a:p>
          <a:p>
            <a:pPr marL="217170" marR="5080" indent="-217170">
              <a:lnSpc>
                <a:spcPts val="2590"/>
              </a:lnSpc>
              <a:spcBef>
                <a:spcPts val="305"/>
              </a:spcBef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Insegniamo a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complessa: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“voglio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telefono” con la stessa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procedura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utilizzata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precedentemente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295"/>
              </a:lnSpc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Estinzione del CP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915"/>
              </a:lnSpc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R+</a:t>
            </a:r>
            <a:r>
              <a:rPr sz="2700" spc="-1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Telefono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  <a:spcBef>
                <a:spcPts val="1945"/>
              </a:spcBef>
            </a:pPr>
            <a:r>
              <a:rPr sz="2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3</a:t>
            </a:r>
            <a:endParaRPr sz="2700">
              <a:latin typeface="Rockwell"/>
              <a:cs typeface="Rockwell"/>
            </a:endParaRPr>
          </a:p>
          <a:p>
            <a:pPr marL="217170" marR="1036955" indent="-217170">
              <a:lnSpc>
                <a:spcPts val="2590"/>
              </a:lnSpc>
              <a:spcBef>
                <a:spcPts val="300"/>
              </a:spcBef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Insegniamo una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maggiormente  complesse: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“voglio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telefono per</a:t>
            </a:r>
            <a:r>
              <a:rPr sz="2700" spc="-40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favore”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295"/>
              </a:lnSpc>
              <a:buChar char="-"/>
              <a:tabLst>
                <a:tab pos="217170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CP</a:t>
            </a:r>
            <a:endParaRPr sz="2700">
              <a:latin typeface="Rockwell"/>
              <a:cs typeface="Rockwell"/>
            </a:endParaRPr>
          </a:p>
          <a:p>
            <a:pPr marL="216535" indent="-204470">
              <a:lnSpc>
                <a:spcPts val="2915"/>
              </a:lnSpc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R+</a:t>
            </a:r>
            <a:r>
              <a:rPr sz="2700" spc="-1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Telefono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15290"/>
            <a:ext cx="7955280" cy="570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15"/>
              </a:lnSpc>
              <a:spcBef>
                <a:spcPts val="100"/>
              </a:spcBef>
            </a:pPr>
            <a:r>
              <a:rPr sz="2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4</a:t>
            </a:r>
            <a:endParaRPr sz="2700">
              <a:latin typeface="Rockwell"/>
              <a:cs typeface="Rockwell"/>
            </a:endParaRPr>
          </a:p>
          <a:p>
            <a:pPr marL="304800" marR="432434" indent="-292735">
              <a:lnSpc>
                <a:spcPct val="80000"/>
              </a:lnSpc>
              <a:spcBef>
                <a:spcPts val="325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- Insegniamo 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tolleranza </a:t>
            </a:r>
            <a:r>
              <a:rPr sz="2700" spc="-105" dirty="0">
                <a:solidFill>
                  <a:srgbClr val="FFFFFF"/>
                </a:solidFill>
                <a:latin typeface="Rockwell"/>
                <a:cs typeface="Rockwell"/>
              </a:rPr>
              <a:t>“Va</a:t>
            </a:r>
            <a:r>
              <a:rPr sz="2700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bene”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(anche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questo caso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delay</a:t>
            </a:r>
            <a:r>
              <a:rPr sz="27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prompt):</a:t>
            </a:r>
            <a:endParaRPr sz="2700">
              <a:latin typeface="Rockwell"/>
              <a:cs typeface="Rockwell"/>
            </a:endParaRPr>
          </a:p>
          <a:p>
            <a:pPr marL="1962150" marR="1332230">
              <a:lnSpc>
                <a:spcPct val="80000"/>
              </a:lnSpc>
            </a:pP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M: voglio il telefono per</a:t>
            </a:r>
            <a:r>
              <a:rPr sz="2700" i="1" spc="-2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spc="-25" dirty="0">
                <a:solidFill>
                  <a:srgbClr val="FFFFFF"/>
                </a:solidFill>
                <a:latin typeface="Rockwell"/>
                <a:cs typeface="Rockwell"/>
              </a:rPr>
              <a:t>favore 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Ist: non</a:t>
            </a:r>
            <a:r>
              <a:rPr sz="2700" i="1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adesso</a:t>
            </a:r>
            <a:endParaRPr sz="2700">
              <a:latin typeface="Rockwell"/>
              <a:cs typeface="Rockwell"/>
            </a:endParaRPr>
          </a:p>
          <a:p>
            <a:pPr marL="1962150">
              <a:lnSpc>
                <a:spcPts val="2270"/>
              </a:lnSpc>
            </a:pP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M: </a:t>
            </a:r>
            <a:r>
              <a:rPr sz="2700" i="1" spc="-60" dirty="0">
                <a:solidFill>
                  <a:srgbClr val="FFFFFF"/>
                </a:solidFill>
                <a:latin typeface="Rockwell"/>
                <a:cs typeface="Rockwell"/>
              </a:rPr>
              <a:t>va</a:t>
            </a:r>
            <a:r>
              <a:rPr sz="2700" i="1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bene</a:t>
            </a:r>
            <a:endParaRPr sz="2700">
              <a:latin typeface="Rockwell"/>
              <a:cs typeface="Rockwell"/>
            </a:endParaRPr>
          </a:p>
          <a:p>
            <a:pPr marL="1962150">
              <a:lnSpc>
                <a:spcPts val="2595"/>
              </a:lnSpc>
            </a:pP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Ist.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consegna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700" i="1" spc="-3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telefono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</a:pP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-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700">
              <a:latin typeface="Rockwell"/>
              <a:cs typeface="Rockwell"/>
            </a:endParaRPr>
          </a:p>
          <a:p>
            <a:pPr marL="12700" algn="just">
              <a:lnSpc>
                <a:spcPts val="2915"/>
              </a:lnSpc>
              <a:spcBef>
                <a:spcPts val="1945"/>
              </a:spcBef>
            </a:pPr>
            <a:r>
              <a:rPr sz="2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5</a:t>
            </a:r>
            <a:endParaRPr sz="2700">
              <a:latin typeface="Rockwell"/>
              <a:cs typeface="Rockwell"/>
            </a:endParaRPr>
          </a:p>
          <a:p>
            <a:pPr marL="217170" marR="231140" indent="-217170" algn="just">
              <a:lnSpc>
                <a:spcPct val="80000"/>
              </a:lnSpc>
              <a:spcBef>
                <a:spcPts val="325"/>
              </a:spcBef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Chiediamo a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Marco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svolgere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semplici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attività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(selezionate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disponibili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27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casa).</a:t>
            </a:r>
            <a:endParaRPr sz="2700">
              <a:latin typeface="Rockwell"/>
              <a:cs typeface="Rockwell"/>
            </a:endParaRPr>
          </a:p>
          <a:p>
            <a:pPr marL="304800" marR="5080" algn="just">
              <a:lnSpc>
                <a:spcPct val="80000"/>
              </a:lnSpc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Utilizziamo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chaining </a:t>
            </a:r>
            <a:r>
              <a:rPr sz="2700" spc="-45" dirty="0">
                <a:solidFill>
                  <a:srgbClr val="FFFFFF"/>
                </a:solidFill>
                <a:latin typeface="Rockwell"/>
                <a:cs typeface="Rockwell"/>
              </a:rPr>
              <a:t>retrogrado.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durata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aumento </a:t>
            </a: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progressivo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partendo da 3  secondi fino a 5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minuti</a:t>
            </a:r>
            <a:endParaRPr sz="2700">
              <a:latin typeface="Rockwell"/>
              <a:cs typeface="Rockwell"/>
            </a:endParaRPr>
          </a:p>
          <a:p>
            <a:pPr marL="216535" indent="-204470" algn="just">
              <a:lnSpc>
                <a:spcPts val="2270"/>
              </a:lnSpc>
              <a:buChar char="-"/>
              <a:tabLst>
                <a:tab pos="217170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CP</a:t>
            </a:r>
            <a:endParaRPr sz="2700">
              <a:latin typeface="Rockwell"/>
              <a:cs typeface="Rockwell"/>
            </a:endParaRPr>
          </a:p>
          <a:p>
            <a:pPr marL="216535" indent="-204470" algn="just">
              <a:lnSpc>
                <a:spcPts val="2915"/>
              </a:lnSpc>
              <a:buChar char="-"/>
              <a:tabLst>
                <a:tab pos="21717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R+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telefono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04800" marR="5080" indent="-292735">
              <a:lnSpc>
                <a:spcPct val="80000"/>
              </a:lnSpc>
              <a:spcBef>
                <a:spcPts val="819"/>
              </a:spcBef>
            </a:pPr>
            <a:r>
              <a:rPr sz="3000" i="0" u="none" spc="-15" dirty="0">
                <a:latin typeface="Rockwell"/>
                <a:cs typeface="Rockwell"/>
              </a:rPr>
              <a:t>Durante </a:t>
            </a:r>
            <a:r>
              <a:rPr sz="3000" i="0" u="none" spc="-5" dirty="0">
                <a:latin typeface="Rockwell"/>
                <a:cs typeface="Rockwell"/>
              </a:rPr>
              <a:t>queste </a:t>
            </a:r>
            <a:r>
              <a:rPr sz="3000" i="0" u="none" spc="15" dirty="0">
                <a:latin typeface="Rockwell"/>
                <a:cs typeface="Rockwell"/>
              </a:rPr>
              <a:t>fasi </a:t>
            </a:r>
            <a:r>
              <a:rPr sz="3000" i="0" u="none" dirty="0">
                <a:latin typeface="Rockwell"/>
                <a:cs typeface="Rockwell"/>
              </a:rPr>
              <a:t>il telefono </a:t>
            </a:r>
            <a:r>
              <a:rPr sz="3000" i="0" u="none" spc="-5" dirty="0">
                <a:latin typeface="Rockwell"/>
                <a:cs typeface="Rockwell"/>
              </a:rPr>
              <a:t>viene  consegnato </a:t>
            </a:r>
            <a:r>
              <a:rPr sz="3000" i="0" u="none" spc="-25" dirty="0">
                <a:latin typeface="Rockwell"/>
                <a:cs typeface="Rockwell"/>
              </a:rPr>
              <a:t>sempre </a:t>
            </a:r>
            <a:r>
              <a:rPr sz="3000" i="0" u="none" dirty="0">
                <a:latin typeface="Rockwell"/>
                <a:cs typeface="Rockwell"/>
              </a:rPr>
              <a:t>alla </a:t>
            </a:r>
            <a:r>
              <a:rPr sz="3000" i="0" u="none" spc="5" dirty="0">
                <a:latin typeface="Rockwell"/>
                <a:cs typeface="Rockwell"/>
              </a:rPr>
              <a:t>fine </a:t>
            </a:r>
            <a:r>
              <a:rPr sz="3000" i="0" u="none" dirty="0">
                <a:latin typeface="Rockwell"/>
                <a:cs typeface="Rockwell"/>
              </a:rPr>
              <a:t>della </a:t>
            </a:r>
            <a:r>
              <a:rPr sz="3000" i="0" u="none" spc="-5" dirty="0">
                <a:latin typeface="Rockwell"/>
                <a:cs typeface="Rockwell"/>
              </a:rPr>
              <a:t>catena,  </a:t>
            </a:r>
            <a:r>
              <a:rPr sz="3000" i="0" u="none" dirty="0">
                <a:latin typeface="Rockwell"/>
                <a:cs typeface="Rockwell"/>
              </a:rPr>
              <a:t>per </a:t>
            </a:r>
            <a:r>
              <a:rPr sz="3000" i="0" u="none" spc="-5" dirty="0">
                <a:latin typeface="Rockwell"/>
                <a:cs typeface="Rockwell"/>
              </a:rPr>
              <a:t>stabilizzarla </a:t>
            </a:r>
            <a:r>
              <a:rPr sz="3000" i="0" u="none" dirty="0">
                <a:latin typeface="Rockwell"/>
                <a:cs typeface="Rockwell"/>
              </a:rPr>
              <a:t>l’accesso al R+ </a:t>
            </a:r>
            <a:r>
              <a:rPr sz="3000" i="0" u="none" spc="-5" dirty="0">
                <a:latin typeface="Rockwell"/>
                <a:cs typeface="Rockwell"/>
              </a:rPr>
              <a:t>viene  </a:t>
            </a:r>
            <a:r>
              <a:rPr sz="3000" i="0" u="none" dirty="0">
                <a:latin typeface="Rockwell"/>
                <a:cs typeface="Rockwell"/>
              </a:rPr>
              <a:t>variato </a:t>
            </a:r>
            <a:r>
              <a:rPr sz="3000" i="0" u="none" spc="-5" dirty="0">
                <a:latin typeface="Rockwell"/>
                <a:cs typeface="Rockwell"/>
              </a:rPr>
              <a:t>nei </a:t>
            </a:r>
            <a:r>
              <a:rPr sz="3000" i="0" u="none" spc="-25" dirty="0">
                <a:latin typeface="Rockwell"/>
                <a:cs typeface="Rockwell"/>
              </a:rPr>
              <a:t>diversi </a:t>
            </a:r>
            <a:r>
              <a:rPr sz="3000" i="0" u="none" dirty="0">
                <a:latin typeface="Rockwell"/>
                <a:cs typeface="Rockwell"/>
              </a:rPr>
              <a:t>step della</a:t>
            </a:r>
            <a:r>
              <a:rPr sz="3000" i="0" u="none" spc="5" dirty="0">
                <a:latin typeface="Rockwell"/>
                <a:cs typeface="Rockwell"/>
              </a:rPr>
              <a:t> </a:t>
            </a:r>
            <a:r>
              <a:rPr sz="3000" i="0" u="none" spc="-5" dirty="0">
                <a:latin typeface="Rockwell"/>
                <a:cs typeface="Rockwell"/>
              </a:rPr>
              <a:t>catena</a:t>
            </a:r>
            <a:endParaRPr sz="30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532" y="2204808"/>
            <a:ext cx="8382889" cy="4104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03275"/>
            <a:ext cx="7953375" cy="307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15"/>
              </a:lnSpc>
              <a:spcBef>
                <a:spcPts val="100"/>
              </a:spcBef>
            </a:pPr>
            <a:r>
              <a:rPr sz="2700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Fase</a:t>
            </a:r>
            <a:r>
              <a:rPr sz="27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6</a:t>
            </a:r>
            <a:endParaRPr sz="2700">
              <a:latin typeface="Rockwell"/>
              <a:cs typeface="Rockwell"/>
            </a:endParaRPr>
          </a:p>
          <a:p>
            <a:pPr marL="304800" marR="5080" indent="-292735">
              <a:lnSpc>
                <a:spcPct val="80000"/>
              </a:lnSpc>
              <a:spcBef>
                <a:spcPts val="325"/>
              </a:spcBef>
              <a:buSzPct val="70370"/>
              <a:buChar char="-"/>
              <a:tabLst>
                <a:tab pos="304800" algn="l"/>
                <a:tab pos="305435" algn="l"/>
              </a:tabLst>
            </a:pP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Effettuiamo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thinning del R+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graduale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partendo  dal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1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su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10</a:t>
            </a:r>
            <a:endParaRPr sz="2700">
              <a:latin typeface="Rockwell"/>
              <a:cs typeface="Rockwell"/>
            </a:endParaRPr>
          </a:p>
          <a:p>
            <a:pPr marL="304800" marR="71755" indent="-292735">
              <a:lnSpc>
                <a:spcPct val="80000"/>
              </a:lnSpc>
              <a:buSzPct val="70370"/>
              <a:buChar char="-"/>
              <a:tabLst>
                <a:tab pos="304800" algn="l"/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ci sono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emissioni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CP per 5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giorni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consecutivi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passiamo 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2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risposte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su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10.</a:t>
            </a:r>
            <a:endParaRPr sz="2700">
              <a:latin typeface="Rockwell"/>
              <a:cs typeface="Rockwell"/>
            </a:endParaRPr>
          </a:p>
          <a:p>
            <a:pPr marL="304800" marR="39370" indent="-292735" algn="just">
              <a:lnSpc>
                <a:spcPct val="80000"/>
              </a:lnSpc>
              <a:buSzPct val="70370"/>
              <a:buChar char="-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criterio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termina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quando 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ci sono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emissioni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CP per 2 settimane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consecutive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mantenendo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R+ di 1 a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10</a:t>
            </a:r>
            <a:endParaRPr sz="27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5313070"/>
            <a:ext cx="6163310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15"/>
              </a:lnSpc>
              <a:spcBef>
                <a:spcPts val="100"/>
              </a:spcBef>
            </a:pPr>
            <a:r>
              <a:rPr sz="2700" u="heavy" spc="-4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Rockwell"/>
                <a:cs typeface="Rockwell"/>
              </a:rPr>
              <a:t>Fonti:</a:t>
            </a:r>
            <a:endParaRPr sz="2700">
              <a:latin typeface="Rockwell"/>
              <a:cs typeface="Rockwell"/>
            </a:endParaRPr>
          </a:p>
          <a:p>
            <a:pPr marL="12700">
              <a:lnSpc>
                <a:spcPts val="2915"/>
              </a:lnSpc>
            </a:pPr>
            <a:r>
              <a:rPr sz="2700" i="1" u="heavy" spc="-1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Rockwell"/>
                <a:cs typeface="Rockwell"/>
                <a:hlinkClick r:id="rId2"/>
              </a:rPr>
              <a:t>www.practicalfunctionalassessment.com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678" y="3306317"/>
            <a:ext cx="5104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3600" i="0" u="none" spc="-15" dirty="0">
                <a:latin typeface="Rockwell"/>
                <a:cs typeface="Rockwell"/>
              </a:rPr>
              <a:t>Motivation </a:t>
            </a:r>
            <a:r>
              <a:rPr sz="3600" i="0" u="none" dirty="0">
                <a:latin typeface="Rockwell"/>
                <a:cs typeface="Rockwell"/>
              </a:rPr>
              <a:t>and</a:t>
            </a:r>
            <a:r>
              <a:rPr sz="3600" i="0" u="none" spc="-90" dirty="0">
                <a:latin typeface="Rockwell"/>
                <a:cs typeface="Rockwell"/>
              </a:rPr>
              <a:t> </a:t>
            </a:r>
            <a:r>
              <a:rPr sz="3600" i="0" u="none" spc="-10" dirty="0">
                <a:latin typeface="Rockwell"/>
                <a:cs typeface="Rockwell"/>
              </a:rPr>
              <a:t>Behavior</a:t>
            </a:r>
            <a:endParaRPr sz="3600">
              <a:latin typeface="Rockwell"/>
              <a:cs typeface="Rockwell"/>
            </a:endParaRPr>
          </a:p>
          <a:p>
            <a:pPr marR="5715" algn="r">
              <a:lnSpc>
                <a:spcPct val="100000"/>
              </a:lnSpc>
            </a:pPr>
            <a:r>
              <a:rPr sz="3600" i="0" u="none" dirty="0">
                <a:latin typeface="Rockwell"/>
                <a:cs typeface="Rockwell"/>
              </a:rPr>
              <a:t>Mo</a:t>
            </a:r>
            <a:r>
              <a:rPr sz="3600" i="0" u="none" spc="10" dirty="0">
                <a:latin typeface="Rockwell"/>
                <a:cs typeface="Rockwell"/>
              </a:rPr>
              <a:t>d</a:t>
            </a:r>
            <a:r>
              <a:rPr sz="3600" i="0" u="none" dirty="0">
                <a:latin typeface="Rockwell"/>
                <a:cs typeface="Rockwell"/>
              </a:rPr>
              <a:t>i</a:t>
            </a:r>
            <a:r>
              <a:rPr sz="3600" i="0" u="none" spc="40" dirty="0">
                <a:latin typeface="Rockwell"/>
                <a:cs typeface="Rockwell"/>
              </a:rPr>
              <a:t>f</a:t>
            </a:r>
            <a:r>
              <a:rPr sz="3600" i="0" u="none" dirty="0">
                <a:latin typeface="Rockwell"/>
                <a:cs typeface="Rockwell"/>
              </a:rPr>
              <a:t>ication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9827" y="0"/>
            <a:ext cx="8161020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2153793"/>
            <a:ext cx="787908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E’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importante </a:t>
            </a:r>
            <a:r>
              <a:rPr sz="3200" spc="-65" dirty="0">
                <a:solidFill>
                  <a:srgbClr val="FFFFFF"/>
                </a:solidFill>
                <a:latin typeface="Rockwell"/>
                <a:cs typeface="Rockwell"/>
              </a:rPr>
              <a:t>avere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ben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presente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differenza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un intervento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 modifica  gli antecedenti e uno che modifica le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conseguenze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04053" y="4149077"/>
            <a:ext cx="2450719" cy="1914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3" y="2852927"/>
            <a:ext cx="1728470" cy="201676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9050" marR="28575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Individuazione  </a:t>
            </a:r>
            <a:r>
              <a:rPr sz="1800" dirty="0">
                <a:latin typeface="Rockwell"/>
                <a:cs typeface="Rockwell"/>
              </a:rPr>
              <a:t>compo</a:t>
            </a:r>
            <a:r>
              <a:rPr sz="1800" spc="30" dirty="0">
                <a:latin typeface="Rockwell"/>
                <a:cs typeface="Rockwell"/>
              </a:rPr>
              <a:t>r</a:t>
            </a:r>
            <a:r>
              <a:rPr sz="1800" dirty="0">
                <a:latin typeface="Rockwell"/>
                <a:cs typeface="Rockwell"/>
              </a:rPr>
              <a:t>tamento  </a:t>
            </a:r>
            <a:r>
              <a:rPr sz="1800" spc="-15" dirty="0">
                <a:latin typeface="Rockwell"/>
                <a:cs typeface="Rockwell"/>
              </a:rPr>
              <a:t>problema  </a:t>
            </a:r>
            <a:r>
              <a:rPr sz="1600" spc="-5" dirty="0">
                <a:latin typeface="Rockwell"/>
                <a:cs typeface="Rockwell"/>
              </a:rPr>
              <a:t>(colloqui,  osservazioni,  </a:t>
            </a:r>
            <a:r>
              <a:rPr sz="1600" spc="-10" dirty="0">
                <a:latin typeface="Rockwell"/>
                <a:cs typeface="Rockwell"/>
              </a:rPr>
              <a:t>definizione,  </a:t>
            </a:r>
            <a:r>
              <a:rPr sz="1600" spc="-15" dirty="0">
                <a:latin typeface="Rockwell"/>
                <a:cs typeface="Rockwell"/>
              </a:rPr>
              <a:t>misurazione,</a:t>
            </a:r>
            <a:r>
              <a:rPr sz="1600" spc="-155" dirty="0">
                <a:latin typeface="Rockwell"/>
                <a:cs typeface="Rockwell"/>
              </a:rPr>
              <a:t> </a:t>
            </a:r>
            <a:r>
              <a:rPr sz="1600" spc="-10" dirty="0">
                <a:latin typeface="Rockwell"/>
                <a:cs typeface="Rockwell"/>
              </a:rPr>
              <a:t>ecc)</a:t>
            </a:r>
            <a:endParaRPr sz="16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256921" y="0"/>
                </a:moveTo>
                <a:lnTo>
                  <a:pt x="297561" y="59436"/>
                </a:lnTo>
                <a:lnTo>
                  <a:pt x="0" y="262254"/>
                </a:lnTo>
                <a:lnTo>
                  <a:pt x="81152" y="381253"/>
                </a:lnTo>
                <a:lnTo>
                  <a:pt x="378587" y="178435"/>
                </a:lnTo>
                <a:lnTo>
                  <a:pt x="430489" y="178435"/>
                </a:lnTo>
                <a:lnTo>
                  <a:pt x="457073" y="37846"/>
                </a:lnTo>
                <a:lnTo>
                  <a:pt x="256921" y="0"/>
                </a:lnTo>
                <a:close/>
              </a:path>
              <a:path w="457200" h="381635">
                <a:moveTo>
                  <a:pt x="430489" y="178435"/>
                </a:moveTo>
                <a:lnTo>
                  <a:pt x="378587" y="178435"/>
                </a:lnTo>
                <a:lnTo>
                  <a:pt x="419226" y="237998"/>
                </a:lnTo>
                <a:lnTo>
                  <a:pt x="430489" y="17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0" y="262254"/>
                </a:moveTo>
                <a:lnTo>
                  <a:pt x="297561" y="59436"/>
                </a:lnTo>
                <a:lnTo>
                  <a:pt x="256921" y="0"/>
                </a:lnTo>
                <a:lnTo>
                  <a:pt x="457073" y="37846"/>
                </a:lnTo>
                <a:lnTo>
                  <a:pt x="419226" y="237998"/>
                </a:lnTo>
                <a:lnTo>
                  <a:pt x="378587" y="178435"/>
                </a:lnTo>
                <a:lnTo>
                  <a:pt x="81152" y="381253"/>
                </a:lnTo>
                <a:lnTo>
                  <a:pt x="0" y="262254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11729" y="3429012"/>
            <a:ext cx="1368425" cy="10083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5570" marR="55880" indent="-52069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A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se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</a:t>
            </a:r>
            <a:r>
              <a:rPr sz="1800" spc="5" dirty="0">
                <a:latin typeface="Rockwell"/>
                <a:cs typeface="Rockwell"/>
              </a:rPr>
              <a:t>m</a:t>
            </a:r>
            <a:r>
              <a:rPr sz="1800" spc="-5" dirty="0">
                <a:latin typeface="Rockwell"/>
                <a:cs typeface="Rockwell"/>
              </a:rPr>
              <a:t>ent  </a:t>
            </a:r>
            <a:r>
              <a:rPr sz="1800" dirty="0">
                <a:latin typeface="Rockwell"/>
                <a:cs typeface="Rockwell"/>
              </a:rPr>
              <a:t>Funzionale</a:t>
            </a:r>
            <a:endParaRPr sz="1800">
              <a:latin typeface="Rockwell"/>
              <a:cs typeface="Rockwell"/>
            </a:endParaRPr>
          </a:p>
          <a:p>
            <a:pPr marL="302895">
              <a:lnSpc>
                <a:spcPct val="100000"/>
              </a:lnSpc>
            </a:pPr>
            <a:r>
              <a:rPr sz="1800" spc="-5" dirty="0">
                <a:latin typeface="Rockwell"/>
                <a:cs typeface="Rockwell"/>
              </a:rPr>
              <a:t>(FBA)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175387" y="0"/>
                </a:moveTo>
                <a:lnTo>
                  <a:pt x="175387" y="72008"/>
                </a:lnTo>
                <a:lnTo>
                  <a:pt x="0" y="72008"/>
                </a:lnTo>
                <a:lnTo>
                  <a:pt x="0" y="216026"/>
                </a:lnTo>
                <a:lnTo>
                  <a:pt x="175387" y="216026"/>
                </a:lnTo>
                <a:lnTo>
                  <a:pt x="175387" y="288036"/>
                </a:lnTo>
                <a:lnTo>
                  <a:pt x="360045" y="144018"/>
                </a:lnTo>
                <a:lnTo>
                  <a:pt x="175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0" y="72008"/>
                </a:moveTo>
                <a:lnTo>
                  <a:pt x="175387" y="72008"/>
                </a:lnTo>
                <a:lnTo>
                  <a:pt x="175387" y="0"/>
                </a:lnTo>
                <a:lnTo>
                  <a:pt x="360045" y="144018"/>
                </a:lnTo>
                <a:lnTo>
                  <a:pt x="175387" y="288036"/>
                </a:lnTo>
                <a:lnTo>
                  <a:pt x="175387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00215" y="1268730"/>
            <a:ext cx="2304415" cy="1584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98780" marR="274320" indent="-116205">
              <a:lnSpc>
                <a:spcPct val="100000"/>
              </a:lnSpc>
              <a:spcBef>
                <a:spcPts val="305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sulle </a:t>
            </a:r>
            <a:r>
              <a:rPr sz="1800" b="1" dirty="0"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Conseguenze</a:t>
            </a:r>
            <a:endParaRPr sz="18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Rinforzo differenziale</a:t>
            </a:r>
            <a:endParaRPr sz="14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dirty="0">
                <a:latin typeface="Rockwell"/>
                <a:cs typeface="Rockwell"/>
              </a:rPr>
              <a:t>Estinzione</a:t>
            </a:r>
            <a:endParaRPr sz="14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Punizione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0" y="117221"/>
                </a:lnTo>
                <a:lnTo>
                  <a:pt x="293115" y="326390"/>
                </a:lnTo>
                <a:lnTo>
                  <a:pt x="251333" y="385064"/>
                </a:lnTo>
                <a:lnTo>
                  <a:pt x="452120" y="351409"/>
                </a:lnTo>
                <a:lnTo>
                  <a:pt x="428368" y="209169"/>
                </a:lnTo>
                <a:lnTo>
                  <a:pt x="376809" y="209169"/>
                </a:lnTo>
                <a:lnTo>
                  <a:pt x="83692" y="0"/>
                </a:lnTo>
                <a:close/>
              </a:path>
              <a:path w="452120" h="385445">
                <a:moveTo>
                  <a:pt x="418591" y="150622"/>
                </a:moveTo>
                <a:lnTo>
                  <a:pt x="376809" y="209169"/>
                </a:lnTo>
                <a:lnTo>
                  <a:pt x="428368" y="209169"/>
                </a:lnTo>
                <a:lnTo>
                  <a:pt x="418591" y="1506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376809" y="209169"/>
                </a:lnTo>
                <a:lnTo>
                  <a:pt x="418591" y="150622"/>
                </a:lnTo>
                <a:lnTo>
                  <a:pt x="452120" y="351409"/>
                </a:lnTo>
                <a:lnTo>
                  <a:pt x="251333" y="385064"/>
                </a:lnTo>
                <a:lnTo>
                  <a:pt x="293115" y="326390"/>
                </a:lnTo>
                <a:lnTo>
                  <a:pt x="0" y="117221"/>
                </a:lnTo>
                <a:lnTo>
                  <a:pt x="83692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91809" y="4679391"/>
            <a:ext cx="2302510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 algn="ctr">
              <a:lnSpc>
                <a:spcPct val="100000"/>
              </a:lnSpc>
              <a:spcBef>
                <a:spcPts val="100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sugli</a:t>
            </a:r>
            <a:endParaRPr sz="1800">
              <a:latin typeface="Rockwell"/>
              <a:cs typeface="Rockwell"/>
            </a:endParaRPr>
          </a:p>
          <a:p>
            <a:pPr marL="526415" algn="ctr">
              <a:lnSpc>
                <a:spcPct val="100000"/>
              </a:lnSpc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Antecedenti</a:t>
            </a:r>
            <a:endParaRPr sz="1800">
              <a:latin typeface="Rockwell"/>
              <a:cs typeface="Rockwell"/>
            </a:endParaRPr>
          </a:p>
          <a:p>
            <a:pPr marL="12700" marR="137795">
              <a:lnSpc>
                <a:spcPct val="100000"/>
              </a:lnSpc>
              <a:spcBef>
                <a:spcPts val="15"/>
              </a:spcBef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Functional</a:t>
            </a:r>
            <a:r>
              <a:rPr sz="1400" spc="-50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Comunication  </a:t>
            </a:r>
            <a:r>
              <a:rPr sz="1400" spc="-10" dirty="0">
                <a:latin typeface="Rockwell"/>
                <a:cs typeface="Rockwell"/>
              </a:rPr>
              <a:t>Training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Rinforzo non</a:t>
            </a:r>
            <a:r>
              <a:rPr sz="1400" spc="-45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contingente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High-P </a:t>
            </a:r>
            <a:r>
              <a:rPr sz="1400" spc="-15" dirty="0">
                <a:latin typeface="Rockwell"/>
                <a:cs typeface="Rockwell"/>
              </a:rPr>
              <a:t>request</a:t>
            </a:r>
            <a:r>
              <a:rPr sz="1400" spc="-70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sequence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Altri </a:t>
            </a:r>
            <a:r>
              <a:rPr sz="1400" spc="-5" dirty="0">
                <a:latin typeface="Rockwell"/>
                <a:cs typeface="Rockwell"/>
              </a:rPr>
              <a:t>interventi </a:t>
            </a:r>
            <a:r>
              <a:rPr sz="1400" dirty="0">
                <a:latin typeface="Rockwell"/>
                <a:cs typeface="Rockwell"/>
              </a:rPr>
              <a:t>sulle</a:t>
            </a:r>
            <a:r>
              <a:rPr sz="1400" spc="-35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MO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spcBef>
                <a:spcPts val="5"/>
              </a:spcBef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Stimulus</a:t>
            </a:r>
            <a:r>
              <a:rPr sz="1400" spc="-20" dirty="0">
                <a:latin typeface="Rockwell"/>
                <a:cs typeface="Rockwell"/>
              </a:rPr>
              <a:t> </a:t>
            </a:r>
            <a:r>
              <a:rPr sz="1400" spc="-10" dirty="0">
                <a:latin typeface="Rockwell"/>
                <a:cs typeface="Rockwell"/>
              </a:rPr>
              <a:t>control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78509" y="282905"/>
            <a:ext cx="51117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dirty="0">
                <a:latin typeface="Rockwell"/>
                <a:cs typeface="Rockwell"/>
              </a:rPr>
              <a:t>Il </a:t>
            </a:r>
            <a:r>
              <a:rPr sz="2400" b="1" i="0" spc="-5" dirty="0">
                <a:latin typeface="Rockwell"/>
                <a:cs typeface="Rockwell"/>
              </a:rPr>
              <a:t>trattamento </a:t>
            </a:r>
            <a:r>
              <a:rPr sz="2400" b="1" i="0" dirty="0">
                <a:latin typeface="Rockwell"/>
                <a:cs typeface="Rockwell"/>
              </a:rPr>
              <a:t>dei</a:t>
            </a:r>
            <a:r>
              <a:rPr sz="2400" b="1" i="0" spc="-70" dirty="0">
                <a:latin typeface="Rockwell"/>
                <a:cs typeface="Rockwell"/>
              </a:rPr>
              <a:t> </a:t>
            </a:r>
            <a:r>
              <a:rPr sz="2400" b="1" i="0" spc="5" dirty="0">
                <a:latin typeface="Rockwell"/>
                <a:cs typeface="Rockwell"/>
              </a:rPr>
              <a:t>Comportamenti</a:t>
            </a:r>
            <a:endParaRPr sz="24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b="1" i="0" spc="-5" dirty="0">
                <a:latin typeface="Rockwell"/>
                <a:cs typeface="Rockwell"/>
              </a:rPr>
              <a:t>Problematici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216026" y="0"/>
                </a:moveTo>
                <a:lnTo>
                  <a:pt x="216026" y="72008"/>
                </a:lnTo>
                <a:lnTo>
                  <a:pt x="0" y="72008"/>
                </a:lnTo>
                <a:lnTo>
                  <a:pt x="0" y="216026"/>
                </a:lnTo>
                <a:lnTo>
                  <a:pt x="216026" y="216026"/>
                </a:lnTo>
                <a:lnTo>
                  <a:pt x="216026" y="288036"/>
                </a:lnTo>
                <a:lnTo>
                  <a:pt x="360044" y="144018"/>
                </a:lnTo>
                <a:lnTo>
                  <a:pt x="2160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0" y="72008"/>
                </a:moveTo>
                <a:lnTo>
                  <a:pt x="216026" y="72008"/>
                </a:lnTo>
                <a:lnTo>
                  <a:pt x="216026" y="0"/>
                </a:lnTo>
                <a:lnTo>
                  <a:pt x="360044" y="144018"/>
                </a:lnTo>
                <a:lnTo>
                  <a:pt x="216026" y="288036"/>
                </a:lnTo>
                <a:lnTo>
                  <a:pt x="216026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211954" y="2996945"/>
            <a:ext cx="1728470" cy="14401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92075" marR="73660">
              <a:lnSpc>
                <a:spcPct val="100000"/>
              </a:lnSpc>
              <a:spcBef>
                <a:spcPts val="869"/>
              </a:spcBef>
            </a:pPr>
            <a:r>
              <a:rPr sz="1800" dirty="0">
                <a:latin typeface="Rockwell"/>
                <a:cs typeface="Rockwell"/>
              </a:rPr>
              <a:t>Ind</a:t>
            </a:r>
            <a:r>
              <a:rPr sz="1800" spc="-30" dirty="0">
                <a:latin typeface="Rockwell"/>
                <a:cs typeface="Rockwell"/>
              </a:rPr>
              <a:t>i</a:t>
            </a:r>
            <a:r>
              <a:rPr sz="1800" dirty="0">
                <a:latin typeface="Rockwell"/>
                <a:cs typeface="Rockwell"/>
              </a:rPr>
              <a:t>viduazione  della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funzione </a:t>
            </a:r>
            <a:r>
              <a:rPr sz="1800" dirty="0">
                <a:latin typeface="Rockwell"/>
                <a:cs typeface="Rockwell"/>
              </a:rPr>
              <a:t> del  comportament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32358" y="3918026"/>
            <a:ext cx="156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Rockwell"/>
                <a:cs typeface="Rockwell"/>
              </a:rPr>
              <a:t>o</a:t>
            </a:r>
            <a:endParaRPr sz="1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32788" y="1865376"/>
            <a:ext cx="7383779" cy="918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2495" y="233172"/>
            <a:ext cx="7292340" cy="1165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855723"/>
            <a:ext cx="7620000" cy="438848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69265" marR="342265" indent="-457200">
              <a:lnSpc>
                <a:spcPct val="80000"/>
              </a:lnSpc>
              <a:spcBef>
                <a:spcPts val="745"/>
              </a:spcBef>
              <a:buClr>
                <a:srgbClr val="71A276"/>
              </a:buClr>
              <a:buSzPct val="7037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L’analisi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 comportamento utilizza spesso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queste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strategie,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isolate o più spesso  combinate in un pacchetto 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interventi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(ad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esempio: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estinzione,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differenziale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ecc…)</a:t>
            </a:r>
            <a:endParaRPr sz="2700">
              <a:latin typeface="Rockwell"/>
              <a:cs typeface="Rockwell"/>
            </a:endParaRPr>
          </a:p>
          <a:p>
            <a:pPr marL="469265" marR="497840" indent="-457200">
              <a:lnSpc>
                <a:spcPct val="80000"/>
              </a:lnSpc>
              <a:spcBef>
                <a:spcPts val="2595"/>
              </a:spcBef>
              <a:buClr>
                <a:srgbClr val="71A276"/>
              </a:buClr>
              <a:buSzPct val="7037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sostanza queste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strategie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altro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delle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Abolishing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Operation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(AO)</a:t>
            </a:r>
            <a:endParaRPr sz="2700">
              <a:latin typeface="Rockwell"/>
              <a:cs typeface="Rockwell"/>
            </a:endParaRPr>
          </a:p>
          <a:p>
            <a:pPr marL="469265" marR="5080" indent="-457200">
              <a:lnSpc>
                <a:spcPct val="80000"/>
              </a:lnSpc>
              <a:spcBef>
                <a:spcPts val="2595"/>
              </a:spcBef>
              <a:buClr>
                <a:srgbClr val="71A276"/>
              </a:buClr>
              <a:buSzPct val="7037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effetti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delle MO sono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temporanei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(Smith</a:t>
            </a:r>
            <a:r>
              <a:rPr sz="27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Iwata,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1997), questi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interventi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producono 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effetti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lungo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termine se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combinati con 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altre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strategie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75942"/>
            <a:ext cx="7730490" cy="4206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lnSpc>
                <a:spcPts val="324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469900" algn="l"/>
                <a:tab pos="470534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Alcuni esempi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antecedent</a:t>
            </a:r>
            <a:r>
              <a:rPr sz="3000" i="1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spc="5" dirty="0">
                <a:solidFill>
                  <a:srgbClr val="FFFFFF"/>
                </a:solidFill>
                <a:latin typeface="Rockwell"/>
                <a:cs typeface="Rockwell"/>
              </a:rPr>
              <a:t>interventions</a:t>
            </a:r>
            <a:endParaRPr sz="3000">
              <a:latin typeface="Rockwell"/>
              <a:cs typeface="Rockwell"/>
            </a:endParaRPr>
          </a:p>
          <a:p>
            <a:pPr marL="469900">
              <a:lnSpc>
                <a:spcPts val="3240"/>
              </a:lnSpc>
            </a:pP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(Contingency independent)</a:t>
            </a:r>
            <a:r>
              <a:rPr sz="2600" i="1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Times New Roman"/>
              <a:cs typeface="Times New Roman"/>
            </a:endParaRPr>
          </a:p>
          <a:p>
            <a:pPr marL="652780" marR="792480" lvl="1" indent="-228600">
              <a:lnSpc>
                <a:spcPts val="2300"/>
              </a:lnSpc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Rendere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quasi impossibile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comportamento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problema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manipolando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l’ambiente</a:t>
            </a:r>
            <a:endParaRPr sz="2400">
              <a:latin typeface="Rockwell"/>
              <a:cs typeface="Rockwell"/>
            </a:endParaRPr>
          </a:p>
          <a:p>
            <a:pPr marL="652780" lvl="1" indent="-229235">
              <a:lnSpc>
                <a:spcPts val="2440"/>
              </a:lnSpc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Rendere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più difficile il comportamento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problema</a:t>
            </a:r>
            <a:endParaRPr sz="2400">
              <a:latin typeface="Rockwell"/>
              <a:cs typeface="Rockwell"/>
            </a:endParaRPr>
          </a:p>
          <a:p>
            <a:pPr marL="652780">
              <a:lnSpc>
                <a:spcPts val="2505"/>
              </a:lnSpc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(“increase response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effort”)</a:t>
            </a:r>
            <a:endParaRPr sz="2400">
              <a:latin typeface="Rockwell"/>
              <a:cs typeface="Rockwell"/>
            </a:endParaRPr>
          </a:p>
          <a:p>
            <a:pPr marL="652780" lvl="1" indent="-229235">
              <a:lnSpc>
                <a:spcPts val="2705"/>
              </a:lnSpc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Dare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accesso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libero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attività</a:t>
            </a:r>
            <a:r>
              <a:rPr sz="24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preferite</a:t>
            </a:r>
            <a:endParaRPr sz="2400">
              <a:latin typeface="Rockwell"/>
              <a:cs typeface="Rockwell"/>
            </a:endParaRPr>
          </a:p>
          <a:p>
            <a:pPr marL="652780" lvl="1" indent="-229235">
              <a:lnSpc>
                <a:spcPts val="2705"/>
              </a:lnSpc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Offrire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scelta</a:t>
            </a:r>
            <a:endParaRPr sz="2400">
              <a:latin typeface="Rockwell"/>
              <a:cs typeface="Rockwell"/>
            </a:endParaRPr>
          </a:p>
          <a:p>
            <a:pPr marL="652780" lvl="1" indent="-229235">
              <a:lnSpc>
                <a:spcPts val="2790"/>
              </a:lnSpc>
              <a:buClr>
                <a:srgbClr val="AFCCAF"/>
              </a:buClr>
              <a:buSzPct val="89583"/>
              <a:buChar char="•"/>
              <a:tabLst>
                <a:tab pos="652780" algn="l"/>
                <a:tab pos="65341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Ridurre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livello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rumore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ambientale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Tutte queste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sono delle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AO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621663"/>
            <a:ext cx="7576184" cy="13061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4800" marR="5080" indent="-292735">
              <a:lnSpc>
                <a:spcPts val="3240"/>
              </a:lnSpc>
              <a:spcBef>
                <a:spcPts val="505"/>
              </a:spcBef>
            </a:pPr>
            <a:r>
              <a:rPr sz="3000" u="none" spc="-5" dirty="0"/>
              <a:t>Analizziamo </a:t>
            </a:r>
            <a:r>
              <a:rPr sz="3000" u="none" dirty="0"/>
              <a:t>3 antecedent </a:t>
            </a:r>
            <a:r>
              <a:rPr sz="3000" u="none" spc="5" dirty="0"/>
              <a:t>interventions  </a:t>
            </a:r>
            <a:r>
              <a:rPr sz="3000" i="1" u="none" spc="-5" dirty="0"/>
              <a:t>(Contingency </a:t>
            </a:r>
            <a:r>
              <a:rPr sz="3000" i="1" u="none" spc="-10" dirty="0"/>
              <a:t>independent) </a:t>
            </a:r>
            <a:r>
              <a:rPr sz="3000" i="1" u="none" dirty="0"/>
              <a:t>che hanno</a:t>
            </a:r>
            <a:r>
              <a:rPr sz="3000" i="1" u="none" spc="-155" dirty="0"/>
              <a:t> </a:t>
            </a:r>
            <a:r>
              <a:rPr sz="3000" i="1" u="none" dirty="0"/>
              <a:t>una  </a:t>
            </a:r>
            <a:r>
              <a:rPr sz="3000" i="1" u="none" spc="-35" dirty="0"/>
              <a:t>letteratura </a:t>
            </a:r>
            <a:r>
              <a:rPr sz="3000" i="1" u="none" dirty="0"/>
              <a:t>consistente</a:t>
            </a:r>
            <a:r>
              <a:rPr sz="3000" i="1" u="none" spc="-70" dirty="0"/>
              <a:t> </a:t>
            </a:r>
            <a:r>
              <a:rPr sz="3000" i="1" u="none" dirty="0"/>
              <a:t>:</a:t>
            </a:r>
            <a:endParaRPr sz="3000"/>
          </a:p>
        </p:txBody>
      </p:sp>
      <p:sp>
        <p:nvSpPr>
          <p:cNvPr id="5" name="object 5"/>
          <p:cNvSpPr txBox="1"/>
          <p:nvPr/>
        </p:nvSpPr>
        <p:spPr>
          <a:xfrm>
            <a:off x="535940" y="3278200"/>
            <a:ext cx="7861300" cy="2696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indent="-292735">
              <a:lnSpc>
                <a:spcPts val="2740"/>
              </a:lnSpc>
              <a:spcBef>
                <a:spcPts val="100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305435" algn="l"/>
              </a:tabLst>
            </a:pPr>
            <a:r>
              <a:rPr sz="2400" b="1" spc="-5" dirty="0">
                <a:solidFill>
                  <a:srgbClr val="FFFFFF"/>
                </a:solidFill>
                <a:latin typeface="Rockwell"/>
                <a:cs typeface="Rockwell"/>
              </a:rPr>
              <a:t>Noncontingent reinforcement (NCR)-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r>
              <a:rPr sz="24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</a:t>
            </a:r>
            <a:endParaRPr sz="2400">
              <a:latin typeface="Rockwell"/>
              <a:cs typeface="Rockwell"/>
            </a:endParaRPr>
          </a:p>
          <a:p>
            <a:pPr marL="304800">
              <a:lnSpc>
                <a:spcPts val="2740"/>
              </a:lnSpc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contingente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marL="304800" marR="544195" indent="-292735">
              <a:lnSpc>
                <a:spcPts val="259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5435" algn="l"/>
              </a:tabLst>
            </a:pPr>
            <a:r>
              <a:rPr sz="2400" b="1" dirty="0">
                <a:solidFill>
                  <a:srgbClr val="FFFFFF"/>
                </a:solidFill>
                <a:latin typeface="Rockwell"/>
                <a:cs typeface="Rockwell"/>
              </a:rPr>
              <a:t>High-probability request sequence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-Sequenza</a:t>
            </a:r>
            <a:r>
              <a:rPr sz="2400" spc="-1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alta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successo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1A276"/>
              </a:buClr>
              <a:buFont typeface="Wingdings 2"/>
              <a:buChar char=""/>
            </a:pPr>
            <a:endParaRPr sz="2250">
              <a:latin typeface="Times New Roman"/>
              <a:cs typeface="Times New Roman"/>
            </a:endParaRPr>
          </a:p>
          <a:p>
            <a:pPr marL="304800" marR="5080" indent="-292735">
              <a:lnSpc>
                <a:spcPts val="259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5435" algn="l"/>
              </a:tabLst>
            </a:pPr>
            <a:r>
              <a:rPr sz="2400" b="1" dirty="0">
                <a:solidFill>
                  <a:srgbClr val="FFFFFF"/>
                </a:solidFill>
                <a:latin typeface="Rockwell"/>
                <a:cs typeface="Rockwell"/>
              </a:rPr>
              <a:t>Functional </a:t>
            </a:r>
            <a:r>
              <a:rPr sz="2400" b="1" spc="-5" dirty="0">
                <a:solidFill>
                  <a:srgbClr val="FFFFFF"/>
                </a:solidFill>
                <a:latin typeface="Rockwell"/>
                <a:cs typeface="Rockwell"/>
              </a:rPr>
              <a:t>communication training </a:t>
            </a:r>
            <a:r>
              <a:rPr sz="2400" b="1" spc="-10" dirty="0">
                <a:solidFill>
                  <a:srgbClr val="FFFFFF"/>
                </a:solidFill>
                <a:latin typeface="Rockwell"/>
                <a:cs typeface="Rockwell"/>
              </a:rPr>
              <a:t>(FCT)-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Training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Comunicazione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Funzionale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8136" y="0"/>
            <a:ext cx="7982711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941652"/>
            <a:ext cx="7879080" cy="4296047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04800" marR="130810" indent="-292735">
              <a:lnSpc>
                <a:spcPct val="80000"/>
              </a:lnSpc>
              <a:spcBef>
                <a:spcPts val="819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Nel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non contingente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stimoli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elargiti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seguendo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schemi  FT o </a:t>
            </a:r>
            <a:r>
              <a:rPr sz="2800" spc="-85" dirty="0">
                <a:solidFill>
                  <a:srgbClr val="FFFFFF"/>
                </a:solidFill>
                <a:latin typeface="Rockwell"/>
                <a:cs typeface="Rockwell"/>
              </a:rPr>
              <a:t>VT,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indipendentemente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dal  comportamento </a:t>
            </a:r>
            <a:r>
              <a:rPr sz="2800" dirty="0" err="1">
                <a:solidFill>
                  <a:srgbClr val="FFFFFF"/>
                </a:solidFill>
                <a:latin typeface="Rockwell"/>
                <a:cs typeface="Rockwell"/>
              </a:rPr>
              <a:t>dello</a:t>
            </a:r>
            <a:r>
              <a:rPr sz="28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 err="1" smtClean="0">
                <a:solidFill>
                  <a:srgbClr val="FFFFFF"/>
                </a:solidFill>
                <a:latin typeface="Rockwell"/>
                <a:cs typeface="Rockwell"/>
              </a:rPr>
              <a:t>studente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 (abbattere la MO- giochi con l’acqua- patatine a tempo)</a:t>
            </a:r>
            <a:endParaRPr sz="2800" dirty="0">
              <a:latin typeface="Rockwell"/>
              <a:cs typeface="Rockwell"/>
            </a:endParaRPr>
          </a:p>
          <a:p>
            <a:pPr marL="304800" marR="56515" indent="-292735" algn="just">
              <a:lnSpc>
                <a:spcPct val="80000"/>
              </a:lnSpc>
              <a:spcBef>
                <a:spcPts val="288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NCR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è efficace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perché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rinforzatore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 mantiene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il CP è disponibile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liberamente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frequentemente</a:t>
            </a:r>
            <a:endParaRPr sz="2800" dirty="0">
              <a:latin typeface="Rockwell"/>
              <a:cs typeface="Rockwell"/>
            </a:endParaRPr>
          </a:p>
          <a:p>
            <a:pPr marL="304800" marR="5080" indent="-292735" algn="just">
              <a:lnSpc>
                <a:spcPct val="8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Questa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disponibilità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funziona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AO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riducendo la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motivazione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emettere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800" spc="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70" y="663320"/>
            <a:ext cx="815784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04800" marR="5080" indent="-292735">
              <a:lnSpc>
                <a:spcPts val="3460"/>
              </a:lnSpc>
              <a:spcBef>
                <a:spcPts val="535"/>
              </a:spcBef>
            </a:pPr>
            <a:r>
              <a:rPr sz="3200" i="0" u="none" spc="-5" dirty="0">
                <a:latin typeface="Rockwell"/>
                <a:cs typeface="Rockwell"/>
              </a:rPr>
              <a:t>Nel </a:t>
            </a:r>
            <a:r>
              <a:rPr sz="3200" u="none" dirty="0"/>
              <a:t>Rinforzo non </a:t>
            </a:r>
            <a:r>
              <a:rPr sz="3200" u="none" spc="-5" dirty="0"/>
              <a:t>contingente (NCR) </a:t>
            </a:r>
            <a:r>
              <a:rPr sz="3200" i="0" u="none" dirty="0">
                <a:latin typeface="Rockwell"/>
                <a:cs typeface="Rockwell"/>
              </a:rPr>
              <a:t>possono  </a:t>
            </a:r>
            <a:r>
              <a:rPr sz="3200" i="0" u="none" spc="-30" dirty="0">
                <a:latin typeface="Rockwell"/>
                <a:cs typeface="Rockwell"/>
              </a:rPr>
              <a:t>essere </a:t>
            </a:r>
            <a:r>
              <a:rPr sz="3200" i="0" u="none" dirty="0">
                <a:latin typeface="Rockwell"/>
                <a:cs typeface="Rockwell"/>
              </a:rPr>
              <a:t>usate 3 </a:t>
            </a:r>
            <a:r>
              <a:rPr sz="3200" i="0" u="none" spc="-35" dirty="0">
                <a:latin typeface="Rockwell"/>
                <a:cs typeface="Rockwell"/>
              </a:rPr>
              <a:t>procedure</a:t>
            </a:r>
            <a:r>
              <a:rPr sz="3200" i="0" u="none" spc="-15" dirty="0">
                <a:latin typeface="Rockwell"/>
                <a:cs typeface="Rockwell"/>
              </a:rPr>
              <a:t> </a:t>
            </a:r>
            <a:r>
              <a:rPr sz="3200" i="0" u="none" spc="-20" dirty="0">
                <a:latin typeface="Rockwell"/>
                <a:cs typeface="Rockwell"/>
              </a:rPr>
              <a:t>diverse: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2419299"/>
            <a:ext cx="7479030" cy="31483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04800" marR="5080" indent="-292735">
              <a:lnSpc>
                <a:spcPts val="3460"/>
              </a:lnSpc>
              <a:spcBef>
                <a:spcPts val="53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405765" algn="l"/>
                <a:tab pos="406400" algn="l"/>
              </a:tabLst>
            </a:pPr>
            <a:r>
              <a:rPr dirty="0"/>
              <a:t>	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NCR con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positivo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(attenzione,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tangibile)</a:t>
            </a:r>
            <a:endParaRPr sz="3200">
              <a:latin typeface="Rockwell"/>
              <a:cs typeface="Rockwell"/>
            </a:endParaRPr>
          </a:p>
          <a:p>
            <a:pPr marL="405765" indent="-393700">
              <a:lnSpc>
                <a:spcPct val="100000"/>
              </a:lnSpc>
              <a:spcBef>
                <a:spcPts val="3020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405765" algn="l"/>
                <a:tab pos="406400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NCR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negativo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(fuga)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71A276"/>
              </a:buClr>
              <a:buFont typeface="Wingdings 2"/>
              <a:buChar char=""/>
            </a:pPr>
            <a:endParaRPr sz="3000">
              <a:latin typeface="Times New Roman"/>
              <a:cs typeface="Times New Roman"/>
            </a:endParaRPr>
          </a:p>
          <a:p>
            <a:pPr marL="304800" marR="758825" indent="-292735">
              <a:lnSpc>
                <a:spcPts val="346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405765" algn="l"/>
                <a:tab pos="406400" algn="l"/>
              </a:tabLst>
            </a:pPr>
            <a:r>
              <a:rPr dirty="0"/>
              <a:t>	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NCR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automatico</a:t>
            </a:r>
            <a:r>
              <a:rPr sz="32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(non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mediato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socialmente)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70" y="566673"/>
            <a:ext cx="5690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/>
              <a:t>Usare </a:t>
            </a:r>
            <a:r>
              <a:rPr sz="3600" dirty="0"/>
              <a:t>il </a:t>
            </a:r>
            <a:r>
              <a:rPr sz="3600" spc="-5" dirty="0"/>
              <a:t>NCR</a:t>
            </a:r>
            <a:r>
              <a:rPr sz="3600" spc="-70" dirty="0"/>
              <a:t> </a:t>
            </a:r>
            <a:r>
              <a:rPr sz="3600" dirty="0"/>
              <a:t>efficacemente: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74370" y="1604594"/>
            <a:ext cx="8072120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L’ammontare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e la qualità degli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stimoli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rinforzanti influenzano l’efficacia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8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NCR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 (gli stimoli a tempo devono essere sufficienti)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2800" dirty="0">
              <a:latin typeface="Times New Roman"/>
              <a:cs typeface="Times New Roman"/>
            </a:endParaRPr>
          </a:p>
          <a:p>
            <a:pPr marL="304800" marR="48768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Molti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trattamenti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includono</a:t>
            </a:r>
            <a:r>
              <a:rPr sz="2800" spc="-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Rockwell"/>
                <a:cs typeface="Rockwell"/>
              </a:rPr>
              <a:t>l’estinzione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800" dirty="0" smtClean="0">
                <a:solidFill>
                  <a:srgbClr val="FFFFFF"/>
                </a:solidFill>
                <a:latin typeface="Rockwell"/>
                <a:cs typeface="Rockwell"/>
              </a:rPr>
              <a:t>(lucchetti per i liquidi - acqua) </a:t>
            </a:r>
            <a:r>
              <a:rPr sz="2800" dirty="0" err="1" smtClean="0">
                <a:solidFill>
                  <a:srgbClr val="FFFFFF"/>
                </a:solidFill>
                <a:latin typeface="Rockwell"/>
                <a:cs typeface="Rockwell"/>
              </a:rPr>
              <a:t>combinata</a:t>
            </a:r>
            <a:r>
              <a:rPr sz="2800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800" dirty="0" err="1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NCR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 (pacchetti 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lang="it-IT" sz="2800" spc="-5" dirty="0" smtClean="0">
                <a:solidFill>
                  <a:srgbClr val="FFFFFF"/>
                </a:solidFill>
                <a:latin typeface="Rockwell"/>
                <a:cs typeface="Rockwell"/>
              </a:rPr>
              <a:t>trattamento)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2800" dirty="0">
              <a:latin typeface="Times New Roman"/>
              <a:cs typeface="Times New Roman"/>
            </a:endParaRPr>
          </a:p>
          <a:p>
            <a:pPr marL="304800" marR="116839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preferenze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possono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cambiare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durante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l’intervento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386537"/>
            <a:ext cx="8270875" cy="7139133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04800" marR="539115" indent="-292735">
              <a:lnSpc>
                <a:spcPts val="3240"/>
              </a:lnSpc>
              <a:spcBef>
                <a:spcPts val="509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L’efficacia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nell’uso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NCR dipende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un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corretto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funzionale del  comportamento</a:t>
            </a:r>
            <a:r>
              <a:rPr sz="30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(FBA)</a:t>
            </a:r>
            <a:endParaRPr sz="3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Wingdings 2"/>
              <a:buChar char=""/>
            </a:pPr>
            <a:endParaRPr sz="2750" dirty="0">
              <a:latin typeface="Times New Roman"/>
              <a:cs typeface="Times New Roman"/>
            </a:endParaRPr>
          </a:p>
          <a:p>
            <a:pPr marL="304800" marR="24765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Determinare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cura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l’intervallo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tempo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(FT o VT) con cui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iniziare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l’intervento;può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determinato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facendo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riferimento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alla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baseline (tempo totale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diviso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emissioni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r>
              <a:rPr sz="3000" dirty="0" smtClean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r>
              <a:rPr lang="it-IT" sz="3000" dirty="0" smtClean="0">
                <a:solidFill>
                  <a:srgbClr val="FFFFFF"/>
                </a:solidFill>
                <a:latin typeface="Rockwell"/>
                <a:cs typeface="Rockwell"/>
              </a:rPr>
              <a:t> – (direttamente proporzionale alle emissioni del </a:t>
            </a:r>
            <a:r>
              <a:rPr lang="it-IT" sz="3000" dirty="0" err="1" smtClean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r>
              <a:rPr lang="it-IT" sz="3000" dirty="0" smtClean="0">
                <a:solidFill>
                  <a:srgbClr val="FFFFFF"/>
                </a:solidFill>
                <a:latin typeface="Rockwell"/>
                <a:cs typeface="Rockwell"/>
              </a:rPr>
              <a:t> della baseline)</a:t>
            </a:r>
            <a:endParaRPr sz="3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71A276"/>
              </a:buClr>
              <a:buFont typeface="Wingdings 2"/>
              <a:buChar char=""/>
            </a:pPr>
            <a:endParaRPr sz="280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Assottigliare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(Thinning) gli schemi di rinforzo  (FT o VT) seguendo un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criterio;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inizialmente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 schemi </a:t>
            </a: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devono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</a:t>
            </a:r>
            <a:r>
              <a:rPr sz="30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densi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Stabilire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criterio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finale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(arbitrario) del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NCR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17420" y="0"/>
            <a:ext cx="6862572" cy="148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575942"/>
            <a:ext cx="7952740" cy="45072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416559" indent="-292735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Presentazione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sequenza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una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istruzioni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semplici (high-p)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di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sicuro  successo,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una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 bassa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successo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(low-p).</a:t>
            </a:r>
            <a:endParaRPr sz="3000">
              <a:latin typeface="Rockwell"/>
              <a:cs typeface="Rockwell"/>
            </a:endParaRPr>
          </a:p>
          <a:p>
            <a:pPr marL="304800" marR="5080" indent="-292735" algn="just">
              <a:lnSpc>
                <a:spcPts val="2880"/>
              </a:lnSpc>
              <a:spcBef>
                <a:spcPts val="285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L’effetto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comportamentale della sequenza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 una </a:t>
            </a: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AO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valore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della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fuga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come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endParaRPr sz="3000">
              <a:latin typeface="Rockwell"/>
              <a:cs typeface="Rockwell"/>
            </a:endParaRPr>
          </a:p>
          <a:p>
            <a:pPr marL="304800" marR="654685" indent="-292735">
              <a:lnSpc>
                <a:spcPct val="80000"/>
              </a:lnSpc>
              <a:spcBef>
                <a:spcPts val="291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 studi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dimostrano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riduce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 comportamenti auto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etero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aggressivi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spesso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associati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alle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richieste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i="1" spc="-25" dirty="0">
                <a:solidFill>
                  <a:srgbClr val="FFFFFF"/>
                </a:solidFill>
                <a:latin typeface="Rockwell"/>
                <a:cs typeface="Rockwell"/>
              </a:rPr>
              <a:t>low-p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719454"/>
            <a:ext cx="7996555" cy="54216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04800" marR="209550" indent="-292735">
              <a:lnSpc>
                <a:spcPct val="90000"/>
              </a:lnSpc>
              <a:spcBef>
                <a:spcPts val="459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3000" spc="-55" dirty="0">
                <a:solidFill>
                  <a:srgbClr val="FFFFFF"/>
                </a:solidFill>
                <a:latin typeface="Rockwell"/>
                <a:cs typeface="Rockwell"/>
              </a:rPr>
              <a:t>prevede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 2 a 5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“high-p”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presentare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richiesta</a:t>
            </a:r>
            <a:r>
              <a:rPr sz="3000" spc="-2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“low-p”.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71A276"/>
              </a:buClr>
              <a:buFont typeface="Wingdings 2"/>
              <a:buChar char=""/>
            </a:pPr>
            <a:endParaRPr sz="280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high-p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request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sequence è una 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avversiva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utile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aumentare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“compliance”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diminuire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CP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mantenuti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dalla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fuga.</a:t>
            </a:r>
            <a:endParaRPr sz="3000">
              <a:latin typeface="Rockwell"/>
              <a:cs typeface="Rockwell"/>
            </a:endParaRPr>
          </a:p>
          <a:p>
            <a:pPr marL="304800" indent="-292735">
              <a:lnSpc>
                <a:spcPts val="342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letteratura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stata definita in più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modi:</a:t>
            </a:r>
            <a:endParaRPr sz="3000">
              <a:latin typeface="Rockwell"/>
              <a:cs typeface="Rockwell"/>
            </a:endParaRPr>
          </a:p>
          <a:p>
            <a:pPr marL="1085215" lvl="1" indent="-291465">
              <a:lnSpc>
                <a:spcPts val="3240"/>
              </a:lnSpc>
              <a:buClr>
                <a:srgbClr val="71A276"/>
              </a:buClr>
              <a:buSzPct val="70000"/>
              <a:buFont typeface="Arial"/>
              <a:buChar char="•"/>
              <a:tabLst>
                <a:tab pos="1085215" algn="l"/>
                <a:tab pos="1085850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Interspersed</a:t>
            </a:r>
            <a:r>
              <a:rPr sz="30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requests</a:t>
            </a:r>
            <a:endParaRPr sz="3000">
              <a:latin typeface="Rockwell"/>
              <a:cs typeface="Rockwell"/>
            </a:endParaRPr>
          </a:p>
          <a:p>
            <a:pPr marL="1085215" lvl="1" indent="-291465">
              <a:lnSpc>
                <a:spcPts val="3240"/>
              </a:lnSpc>
              <a:buClr>
                <a:srgbClr val="71A276"/>
              </a:buClr>
              <a:buSzPct val="70000"/>
              <a:buFont typeface="Arial"/>
              <a:buChar char="•"/>
              <a:tabLst>
                <a:tab pos="1085215" algn="l"/>
                <a:tab pos="1085850" algn="l"/>
              </a:tabLst>
            </a:pP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Pretask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requests</a:t>
            </a:r>
            <a:endParaRPr sz="3000">
              <a:latin typeface="Rockwell"/>
              <a:cs typeface="Rockwell"/>
            </a:endParaRPr>
          </a:p>
          <a:p>
            <a:pPr marL="1085215" lvl="1" indent="-291465">
              <a:lnSpc>
                <a:spcPts val="3420"/>
              </a:lnSpc>
              <a:buClr>
                <a:srgbClr val="71A276"/>
              </a:buClr>
              <a:buSzPct val="70000"/>
              <a:buFont typeface="Arial"/>
              <a:buChar char="•"/>
              <a:tabLst>
                <a:tab pos="1085215" algn="l"/>
                <a:tab pos="1085850" algn="l"/>
              </a:tabLst>
            </a:pP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Behavioral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momentum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54979" y="685800"/>
            <a:ext cx="2894076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0072" y="1516761"/>
            <a:ext cx="7482205" cy="4698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Problema:</a:t>
            </a:r>
            <a:endParaRPr sz="2800">
              <a:latin typeface="Rockwell"/>
              <a:cs typeface="Rockwell"/>
            </a:endParaRPr>
          </a:p>
          <a:p>
            <a:pPr marL="309880" marR="770255">
              <a:lnSpc>
                <a:spcPct val="101800"/>
              </a:lnSpc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Insegnante:</a:t>
            </a:r>
            <a:r>
              <a:rPr sz="2800" spc="-4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“Metti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maglietta”</a:t>
            </a:r>
            <a:r>
              <a:rPr sz="28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(low-p)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Studente: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(piange,</a:t>
            </a:r>
            <a:r>
              <a:rPr sz="2800" spc="-4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protesta)</a:t>
            </a:r>
            <a:endParaRPr sz="2800">
              <a:latin typeface="Rockwell"/>
              <a:cs typeface="Rockwell"/>
            </a:endParaRPr>
          </a:p>
          <a:p>
            <a:pPr marL="12700">
              <a:lnSpc>
                <a:spcPts val="3025"/>
              </a:lnSpc>
            </a:pPr>
            <a:r>
              <a:rPr sz="2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High-p </a:t>
            </a:r>
            <a:r>
              <a:rPr sz="28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request</a:t>
            </a:r>
            <a:r>
              <a:rPr sz="28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sequence</a:t>
            </a:r>
            <a:endParaRPr sz="2800">
              <a:latin typeface="Rockwell"/>
              <a:cs typeface="Rockwell"/>
            </a:endParaRPr>
          </a:p>
          <a:p>
            <a:pPr marL="309880" marR="3727450">
              <a:lnSpc>
                <a:spcPct val="101800"/>
              </a:lnSpc>
              <a:spcBef>
                <a:spcPts val="10"/>
              </a:spcBef>
            </a:pPr>
            <a:r>
              <a:rPr sz="2800" spc="25" dirty="0">
                <a:solidFill>
                  <a:srgbClr val="FFFFFF"/>
                </a:solidFill>
                <a:latin typeface="Rockwell"/>
                <a:cs typeface="Rockwell"/>
              </a:rPr>
              <a:t>I:“dammi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5”</a:t>
            </a:r>
            <a:r>
              <a:rPr sz="2800" spc="-2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(high-p)  S: (lo</a:t>
            </a:r>
            <a:r>
              <a:rPr sz="2800" spc="-25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20" dirty="0">
                <a:solidFill>
                  <a:srgbClr val="FFFFFF"/>
                </a:solidFill>
                <a:latin typeface="Rockwell"/>
                <a:cs typeface="Rockwell"/>
              </a:rPr>
              <a:t>fa)</a:t>
            </a:r>
            <a:endParaRPr sz="2800">
              <a:latin typeface="Rockwell"/>
              <a:cs typeface="Rockwell"/>
            </a:endParaRPr>
          </a:p>
          <a:p>
            <a:pPr marL="309880" marR="5080">
              <a:lnSpc>
                <a:spcPts val="3020"/>
              </a:lnSpc>
              <a:spcBef>
                <a:spcPts val="445"/>
              </a:spcBef>
            </a:pP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I:“Grande!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Ora,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metti questa pallina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r>
              <a:rPr sz="2800" spc="-2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tasca  (high-p)</a:t>
            </a:r>
            <a:endParaRPr sz="2800">
              <a:latin typeface="Rockwell"/>
              <a:cs typeface="Rockwell"/>
            </a:endParaRPr>
          </a:p>
          <a:p>
            <a:pPr marL="309880">
              <a:lnSpc>
                <a:spcPct val="100000"/>
              </a:lnSpc>
              <a:spcBef>
                <a:spcPts val="35"/>
              </a:spcBef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 (lo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20" dirty="0">
                <a:solidFill>
                  <a:srgbClr val="FFFFFF"/>
                </a:solidFill>
                <a:latin typeface="Rockwell"/>
                <a:cs typeface="Rockwell"/>
              </a:rPr>
              <a:t>fa)</a:t>
            </a:r>
            <a:endParaRPr sz="2800">
              <a:latin typeface="Rockwell"/>
              <a:cs typeface="Rockwell"/>
            </a:endParaRPr>
          </a:p>
          <a:p>
            <a:pPr marL="309880" marR="1263015">
              <a:lnSpc>
                <a:spcPts val="3420"/>
              </a:lnSpc>
              <a:spcBef>
                <a:spcPts val="125"/>
              </a:spcBef>
            </a:pPr>
            <a:r>
              <a:rPr sz="2800" spc="20" dirty="0">
                <a:solidFill>
                  <a:srgbClr val="FFFFFF"/>
                </a:solidFill>
                <a:latin typeface="Rockwell"/>
                <a:cs typeface="Rockwell"/>
              </a:rPr>
              <a:t>I:“Mitico!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Metti la maglietta”</a:t>
            </a:r>
            <a:r>
              <a:rPr sz="2800" spc="-2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(low-p)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S: (lo </a:t>
            </a:r>
            <a:r>
              <a:rPr sz="2800" spc="20" dirty="0">
                <a:solidFill>
                  <a:srgbClr val="FFFFFF"/>
                </a:solidFill>
                <a:latin typeface="Rockwell"/>
                <a:cs typeface="Rockwell"/>
              </a:rPr>
              <a:t>fa,</a:t>
            </a:r>
            <a:r>
              <a:rPr sz="2800" spc="-4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aiuto)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6988" y="0"/>
            <a:ext cx="8023859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26234"/>
            <a:ext cx="7962900" cy="41414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04800" marR="116205" indent="-292735">
              <a:lnSpc>
                <a:spcPct val="90000"/>
              </a:lnSpc>
              <a:spcBef>
                <a:spcPts val="425"/>
              </a:spcBef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FCT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scopo di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costituire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comportamento 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verbale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appropriato,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competa con  l’emissione del comportamento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problema,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servendone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stessa funzione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comunicativa.</a:t>
            </a:r>
            <a:endParaRPr sz="27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71A276"/>
              </a:buClr>
              <a:buFont typeface="Wingdings 2"/>
              <a:buChar char=""/>
            </a:pPr>
            <a:endParaRPr sz="2550">
              <a:latin typeface="Times New Roman"/>
              <a:cs typeface="Times New Roman"/>
            </a:endParaRPr>
          </a:p>
          <a:p>
            <a:pPr marL="304800" marR="5080" indent="-292735">
              <a:lnSpc>
                <a:spcPts val="2920"/>
              </a:lnSpc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Nelle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due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sugli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antecedenti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descritte 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era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evidente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alterazione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degli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effetti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della</a:t>
            </a:r>
            <a:r>
              <a:rPr sz="27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EO</a:t>
            </a:r>
            <a:endParaRPr sz="27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Wingdings 2"/>
              <a:buChar char=""/>
            </a:pPr>
            <a:endParaRPr sz="2500">
              <a:latin typeface="Times New Roman"/>
              <a:cs typeface="Times New Roman"/>
            </a:endParaRPr>
          </a:p>
          <a:p>
            <a:pPr marL="304800" marR="111125" indent="-292735">
              <a:lnSpc>
                <a:spcPts val="2920"/>
              </a:lnSpc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questo caso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più che un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alterazione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della EO il  FCT </a:t>
            </a:r>
            <a:r>
              <a:rPr sz="2700" i="1" spc="-10" dirty="0">
                <a:solidFill>
                  <a:srgbClr val="FFFFFF"/>
                </a:solidFill>
                <a:latin typeface="Rockwell"/>
                <a:cs typeface="Rockwell"/>
              </a:rPr>
              <a:t>insegna </a:t>
            </a:r>
            <a:r>
              <a:rPr sz="2700" i="1" spc="5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2700" i="1" spc="-10" dirty="0">
                <a:solidFill>
                  <a:srgbClr val="FFFFFF"/>
                </a:solidFill>
                <a:latin typeface="Rockwell"/>
                <a:cs typeface="Rockwell"/>
              </a:rPr>
              <a:t>Alternativi(CA),</a:t>
            </a:r>
            <a:r>
              <a:rPr sz="2700" i="1" spc="-3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endParaRPr sz="2700">
              <a:latin typeface="Rockwell"/>
              <a:cs typeface="Rockwell"/>
            </a:endParaRPr>
          </a:p>
          <a:p>
            <a:pPr marL="304800">
              <a:lnSpc>
                <a:spcPts val="2870"/>
              </a:lnSpc>
            </a:pP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funzione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dell’EO </a:t>
            </a:r>
            <a:r>
              <a:rPr sz="2700" i="1" spc="-25" dirty="0">
                <a:solidFill>
                  <a:srgbClr val="FFFFFF"/>
                </a:solidFill>
                <a:latin typeface="Rockwell"/>
                <a:cs typeface="Rockwell"/>
              </a:rPr>
              <a:t>dimostrata </a:t>
            </a:r>
            <a:r>
              <a:rPr sz="2700" i="1" dirty="0">
                <a:solidFill>
                  <a:srgbClr val="FFFFFF"/>
                </a:solidFill>
                <a:latin typeface="Rockwell"/>
                <a:cs typeface="Rockwell"/>
              </a:rPr>
              <a:t>dal</a:t>
            </a:r>
            <a:r>
              <a:rPr sz="2700" i="1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i="1" spc="-5" dirty="0">
                <a:solidFill>
                  <a:srgbClr val="FFFFFF"/>
                </a:solidFill>
                <a:latin typeface="Rockwell"/>
                <a:cs typeface="Rockwell"/>
              </a:rPr>
              <a:t>soggetto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456438"/>
            <a:ext cx="8027670" cy="59931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04800" marR="906780" indent="-292735">
              <a:lnSpc>
                <a:spcPts val="2920"/>
              </a:lnSpc>
              <a:spcBef>
                <a:spcPts val="459"/>
              </a:spcBef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comunicativa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alternativa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resa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equivalente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al CP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perché produce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lo stesso 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lo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mantiene</a:t>
            </a:r>
            <a:endParaRPr sz="27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71A276"/>
              </a:buClr>
              <a:buFont typeface="Wingdings 2"/>
              <a:buChar char=""/>
            </a:pPr>
            <a:endParaRPr sz="2500">
              <a:latin typeface="Times New Roman"/>
              <a:cs typeface="Times New Roman"/>
            </a:endParaRPr>
          </a:p>
          <a:p>
            <a:pPr marL="304800" marR="5080" indent="-292735">
              <a:lnSpc>
                <a:spcPts val="2920"/>
              </a:lnSpc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comunicativa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alternativa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può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assumere diverse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topografie:</a:t>
            </a:r>
            <a:r>
              <a:rPr sz="27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vocale,</a:t>
            </a:r>
            <a:r>
              <a:rPr sz="27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segni,</a:t>
            </a:r>
            <a:r>
              <a:rPr sz="27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pecs, 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gesti,</a:t>
            </a:r>
            <a:r>
              <a:rPr sz="2700" spc="-2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software</a:t>
            </a:r>
            <a:endParaRPr sz="27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Wingdings 2"/>
              <a:buChar char=""/>
            </a:pPr>
            <a:endParaRPr sz="2500">
              <a:latin typeface="Times New Roman"/>
              <a:cs typeface="Times New Roman"/>
            </a:endParaRPr>
          </a:p>
          <a:p>
            <a:pPr marL="304800" marR="814705" indent="-292735">
              <a:lnSpc>
                <a:spcPts val="2920"/>
              </a:lnSpc>
              <a:buClr>
                <a:srgbClr val="71A276"/>
              </a:buClr>
              <a:buSzPct val="70370"/>
              <a:buFont typeface="Wingdings 2"/>
              <a:buChar char=""/>
              <a:tabLst>
                <a:tab pos="305435" algn="l"/>
              </a:tabLst>
            </a:pP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Carr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Durand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(1985) identificano due</a:t>
            </a:r>
            <a:r>
              <a:rPr sz="27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passi 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principali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sviluppare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una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FCT:</a:t>
            </a:r>
            <a:endParaRPr sz="2700">
              <a:latin typeface="Rockwell"/>
              <a:cs typeface="Rockwell"/>
            </a:endParaRPr>
          </a:p>
          <a:p>
            <a:pPr marL="1628139" lvl="1" indent="-293370">
              <a:lnSpc>
                <a:spcPts val="2710"/>
              </a:lnSpc>
              <a:buClr>
                <a:srgbClr val="71A276"/>
              </a:buClr>
              <a:buSzPct val="70370"/>
              <a:buFont typeface="Arial"/>
              <a:buChar char="•"/>
              <a:tabLst>
                <a:tab pos="1628139" algn="l"/>
                <a:tab pos="1628775" algn="l"/>
              </a:tabLst>
            </a:pP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Completare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assessment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 funzionale</a:t>
            </a:r>
            <a:endParaRPr sz="2700">
              <a:latin typeface="Rockwell"/>
              <a:cs typeface="Rockwell"/>
            </a:endParaRPr>
          </a:p>
          <a:p>
            <a:pPr marL="1628139" marR="1877695">
              <a:lnSpc>
                <a:spcPts val="2920"/>
              </a:lnSpc>
              <a:spcBef>
                <a:spcPts val="200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identificare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rinforzi</a:t>
            </a:r>
            <a:r>
              <a:rPr sz="2700" spc="-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mantengono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700">
              <a:latin typeface="Rockwell"/>
              <a:cs typeface="Rockwell"/>
            </a:endParaRPr>
          </a:p>
          <a:p>
            <a:pPr marL="1628139" lvl="1" indent="-293370">
              <a:lnSpc>
                <a:spcPts val="2710"/>
              </a:lnSpc>
              <a:buClr>
                <a:srgbClr val="71A276"/>
              </a:buClr>
              <a:buSzPct val="70370"/>
              <a:buFont typeface="Arial"/>
              <a:buChar char="•"/>
              <a:tabLst>
                <a:tab pos="1628139" algn="l"/>
                <a:tab pos="1628775" algn="l"/>
              </a:tabLst>
            </a:pP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Utilizzare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questi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rinforzi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7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sviluppare</a:t>
            </a:r>
            <a:endParaRPr sz="2700">
              <a:latin typeface="Rockwell"/>
              <a:cs typeface="Rockwell"/>
            </a:endParaRPr>
          </a:p>
          <a:p>
            <a:pPr marL="1628139" marR="981075">
              <a:lnSpc>
                <a:spcPts val="2920"/>
              </a:lnSpc>
              <a:spcBef>
                <a:spcPts val="204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comportamento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alternativo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 sostituisca il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451561"/>
            <a:ext cx="7642859" cy="6319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Usare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il FCT</a:t>
            </a:r>
            <a:r>
              <a:rPr sz="3000" i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efficacemente:</a:t>
            </a:r>
            <a:endParaRPr sz="3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304800" marR="388620" indent="-292735">
              <a:lnSpc>
                <a:spcPct val="900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Nella 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fase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iniziale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dell’intervento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 comportamento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alternativo </a:t>
            </a:r>
            <a:r>
              <a:rPr sz="3000" spc="-50" dirty="0">
                <a:solidFill>
                  <a:srgbClr val="FFFFFF"/>
                </a:solidFill>
                <a:latin typeface="Rockwell"/>
                <a:cs typeface="Rockwell"/>
              </a:rPr>
              <a:t>deve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 err="1">
                <a:solidFill>
                  <a:srgbClr val="FFFFFF"/>
                </a:solidFill>
                <a:latin typeface="Rockwell"/>
                <a:cs typeface="Rockwell"/>
              </a:rPr>
              <a:t>modo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 smtClean="0">
                <a:solidFill>
                  <a:srgbClr val="FFFFFF"/>
                </a:solidFill>
                <a:latin typeface="Rockwell"/>
                <a:cs typeface="Rockwell"/>
              </a:rPr>
              <a:t>continuo</a:t>
            </a:r>
            <a:r>
              <a:rPr lang="it-IT" sz="3000" spc="-10" dirty="0" smtClean="0">
                <a:solidFill>
                  <a:srgbClr val="FFFFFF"/>
                </a:solidFill>
                <a:latin typeface="Rockwell"/>
                <a:cs typeface="Rockwell"/>
              </a:rPr>
              <a:t> altrimenti non si imparerà</a:t>
            </a:r>
            <a:endParaRPr sz="30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1A276"/>
              </a:buClr>
              <a:buFont typeface="Wingdings 2"/>
              <a:buChar char=""/>
            </a:pPr>
            <a:endParaRPr sz="285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ts val="324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Quando il comportamento </a:t>
            </a:r>
            <a:r>
              <a:rPr sz="3000" spc="-55" dirty="0">
                <a:solidFill>
                  <a:srgbClr val="FFFFFF"/>
                </a:solidFill>
                <a:latin typeface="Rockwell"/>
                <a:cs typeface="Rockwell"/>
              </a:rPr>
              <a:t>nuovo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stabile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eliminare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tutti gli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aiuti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 err="1" smtClean="0">
                <a:solidFill>
                  <a:srgbClr val="FFFFFF"/>
                </a:solidFill>
                <a:latin typeface="Rockwell"/>
                <a:cs typeface="Rockwell"/>
              </a:rPr>
              <a:t>utilizzati</a:t>
            </a:r>
            <a:endParaRPr sz="275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9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L’efficacia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FCT è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maggiore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 il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pacchetto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0" dirty="0" err="1">
                <a:solidFill>
                  <a:srgbClr val="FFFFFF"/>
                </a:solidFill>
                <a:latin typeface="Rockwell"/>
                <a:cs typeface="Rockwell"/>
              </a:rPr>
              <a:t>trattamento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3000" spc="-10" dirty="0" smtClean="0">
                <a:solidFill>
                  <a:srgbClr val="FFFFFF"/>
                </a:solidFill>
                <a:latin typeface="Rockwell"/>
                <a:cs typeface="Rockwell"/>
              </a:rPr>
              <a:t>(tollerare i NO e le attese) </a:t>
            </a:r>
            <a:r>
              <a:rPr sz="3000" dirty="0" smtClean="0">
                <a:solidFill>
                  <a:srgbClr val="FFFFFF"/>
                </a:solidFill>
                <a:latin typeface="Rockwell"/>
                <a:cs typeface="Rockwell"/>
              </a:rPr>
              <a:t>include  </a:t>
            </a:r>
            <a:r>
              <a:rPr sz="3000" spc="-5" dirty="0" err="1" smtClean="0">
                <a:solidFill>
                  <a:srgbClr val="FFFFFF"/>
                </a:solidFill>
                <a:latin typeface="Rockwell"/>
                <a:cs typeface="Rockwell"/>
              </a:rPr>
              <a:t>l’estinzione</a:t>
            </a:r>
            <a:r>
              <a:rPr lang="it-IT" sz="3000" spc="-5" dirty="0" smtClean="0">
                <a:solidFill>
                  <a:srgbClr val="FFFFFF"/>
                </a:solidFill>
                <a:latin typeface="Rockwell"/>
                <a:cs typeface="Rockwell"/>
              </a:rPr>
              <a:t> (annullare la correlazione CP-R)</a:t>
            </a:r>
            <a:r>
              <a:rPr sz="3000" spc="-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altre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riduzione  del comportamento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30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time-out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496011"/>
            <a:ext cx="7505700" cy="49532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27305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Assottigliare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(Thinning) gli schemi di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rinforzo.</a:t>
            </a:r>
            <a:endParaRPr sz="32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100000"/>
              </a:lnSpc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Hanley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(2001)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raccomanda,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dopo un  iniziale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schema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 intervallo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fisso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molto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denso (2 o 3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secondi)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dopo che la 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stabile,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200" spc="-15" dirty="0" err="1">
                <a:solidFill>
                  <a:srgbClr val="FFFFFF"/>
                </a:solidFill>
                <a:latin typeface="Rockwell"/>
                <a:cs typeface="Rockwell"/>
              </a:rPr>
              <a:t>assottigliare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3200" spc="-10" dirty="0" err="1" smtClean="0">
                <a:solidFill>
                  <a:srgbClr val="FFFFFF"/>
                </a:solidFill>
                <a:latin typeface="Rockwell"/>
                <a:cs typeface="Rockwell"/>
              </a:rPr>
              <a:t>gradualmente</a:t>
            </a:r>
            <a:r>
              <a:rPr lang="it-IT" sz="3200" spc="-10" dirty="0" smtClean="0">
                <a:solidFill>
                  <a:srgbClr val="FFFFFF"/>
                </a:solidFill>
                <a:latin typeface="Rockwell"/>
                <a:cs typeface="Rockwell"/>
              </a:rPr>
              <a:t> (es. pausa 2 volte su 3)</a:t>
            </a:r>
            <a:r>
              <a:rPr sz="3200" spc="-10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schema mantenendo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l’intervallo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fisso</a:t>
            </a:r>
            <a:endParaRPr sz="3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2495" y="233172"/>
            <a:ext cx="7292340" cy="1165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936495"/>
            <a:ext cx="713676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marR="5080" indent="-457200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“Stimulus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control”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3200" spc="-4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trasferimento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controllo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dello 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stimolo,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Prompting,</a:t>
            </a:r>
            <a:r>
              <a:rPr sz="3200" spc="-50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Rockwell"/>
                <a:cs typeface="Rockwell"/>
              </a:rPr>
              <a:t>Fading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3" y="2852927"/>
            <a:ext cx="1728470" cy="201676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9050" marR="28575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Individuazione  </a:t>
            </a:r>
            <a:r>
              <a:rPr sz="1800" dirty="0">
                <a:latin typeface="Rockwell"/>
                <a:cs typeface="Rockwell"/>
              </a:rPr>
              <a:t>compo</a:t>
            </a:r>
            <a:r>
              <a:rPr sz="1800" spc="30" dirty="0">
                <a:latin typeface="Rockwell"/>
                <a:cs typeface="Rockwell"/>
              </a:rPr>
              <a:t>r</a:t>
            </a:r>
            <a:r>
              <a:rPr sz="1800" dirty="0">
                <a:latin typeface="Rockwell"/>
                <a:cs typeface="Rockwell"/>
              </a:rPr>
              <a:t>tamento  </a:t>
            </a:r>
            <a:r>
              <a:rPr sz="1800" spc="-15" dirty="0">
                <a:latin typeface="Rockwell"/>
                <a:cs typeface="Rockwell"/>
              </a:rPr>
              <a:t>problema  </a:t>
            </a:r>
            <a:r>
              <a:rPr sz="1600" spc="-5" dirty="0">
                <a:latin typeface="Rockwell"/>
                <a:cs typeface="Rockwell"/>
              </a:rPr>
              <a:t>(colloqui,  osservazioni,  </a:t>
            </a:r>
            <a:r>
              <a:rPr sz="1600" spc="-10" dirty="0">
                <a:latin typeface="Rockwell"/>
                <a:cs typeface="Rockwell"/>
              </a:rPr>
              <a:t>definizione,  </a:t>
            </a:r>
            <a:r>
              <a:rPr sz="1600" spc="-15" dirty="0">
                <a:latin typeface="Rockwell"/>
                <a:cs typeface="Rockwell"/>
              </a:rPr>
              <a:t>misurazione,</a:t>
            </a:r>
            <a:r>
              <a:rPr sz="1600" spc="-155" dirty="0">
                <a:latin typeface="Rockwell"/>
                <a:cs typeface="Rockwell"/>
              </a:rPr>
              <a:t> </a:t>
            </a:r>
            <a:r>
              <a:rPr sz="1600" spc="-10" dirty="0">
                <a:latin typeface="Rockwell"/>
                <a:cs typeface="Rockwell"/>
              </a:rPr>
              <a:t>ecc)</a:t>
            </a:r>
            <a:endParaRPr sz="16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256921" y="0"/>
                </a:moveTo>
                <a:lnTo>
                  <a:pt x="297561" y="59436"/>
                </a:lnTo>
                <a:lnTo>
                  <a:pt x="0" y="262254"/>
                </a:lnTo>
                <a:lnTo>
                  <a:pt x="81152" y="381253"/>
                </a:lnTo>
                <a:lnTo>
                  <a:pt x="378587" y="178435"/>
                </a:lnTo>
                <a:lnTo>
                  <a:pt x="430489" y="178435"/>
                </a:lnTo>
                <a:lnTo>
                  <a:pt x="457073" y="37846"/>
                </a:lnTo>
                <a:lnTo>
                  <a:pt x="256921" y="0"/>
                </a:lnTo>
                <a:close/>
              </a:path>
              <a:path w="457200" h="381635">
                <a:moveTo>
                  <a:pt x="430489" y="178435"/>
                </a:moveTo>
                <a:lnTo>
                  <a:pt x="378587" y="178435"/>
                </a:lnTo>
                <a:lnTo>
                  <a:pt x="419226" y="237998"/>
                </a:lnTo>
                <a:lnTo>
                  <a:pt x="430489" y="17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92647" y="2574035"/>
            <a:ext cx="457200" cy="381635"/>
          </a:xfrm>
          <a:custGeom>
            <a:avLst/>
            <a:gdLst/>
            <a:ahLst/>
            <a:cxnLst/>
            <a:rect l="l" t="t" r="r" b="b"/>
            <a:pathLst>
              <a:path w="457200" h="381635">
                <a:moveTo>
                  <a:pt x="0" y="262254"/>
                </a:moveTo>
                <a:lnTo>
                  <a:pt x="297561" y="59436"/>
                </a:lnTo>
                <a:lnTo>
                  <a:pt x="256921" y="0"/>
                </a:lnTo>
                <a:lnTo>
                  <a:pt x="457073" y="37846"/>
                </a:lnTo>
                <a:lnTo>
                  <a:pt x="419226" y="237998"/>
                </a:lnTo>
                <a:lnTo>
                  <a:pt x="378587" y="178435"/>
                </a:lnTo>
                <a:lnTo>
                  <a:pt x="81152" y="381253"/>
                </a:lnTo>
                <a:lnTo>
                  <a:pt x="0" y="262254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11729" y="3429012"/>
            <a:ext cx="1368425" cy="10083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5570" marR="55880" indent="-52069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Rockwell"/>
                <a:cs typeface="Rockwell"/>
              </a:rPr>
              <a:t>A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se</a:t>
            </a:r>
            <a:r>
              <a:rPr sz="1800" spc="5" dirty="0">
                <a:latin typeface="Rockwell"/>
                <a:cs typeface="Rockwell"/>
              </a:rPr>
              <a:t>s</a:t>
            </a:r>
            <a:r>
              <a:rPr sz="1800" dirty="0">
                <a:latin typeface="Rockwell"/>
                <a:cs typeface="Rockwell"/>
              </a:rPr>
              <a:t>s</a:t>
            </a:r>
            <a:r>
              <a:rPr sz="1800" spc="5" dirty="0">
                <a:latin typeface="Rockwell"/>
                <a:cs typeface="Rockwell"/>
              </a:rPr>
              <a:t>m</a:t>
            </a:r>
            <a:r>
              <a:rPr sz="1800" spc="-5" dirty="0">
                <a:latin typeface="Rockwell"/>
                <a:cs typeface="Rockwell"/>
              </a:rPr>
              <a:t>ent  </a:t>
            </a:r>
            <a:r>
              <a:rPr sz="1800" dirty="0">
                <a:latin typeface="Rockwell"/>
                <a:cs typeface="Rockwell"/>
              </a:rPr>
              <a:t>Funzionale</a:t>
            </a:r>
            <a:endParaRPr sz="1800">
              <a:latin typeface="Rockwell"/>
              <a:cs typeface="Rockwell"/>
            </a:endParaRPr>
          </a:p>
          <a:p>
            <a:pPr marL="302895">
              <a:lnSpc>
                <a:spcPct val="100000"/>
              </a:lnSpc>
            </a:pPr>
            <a:r>
              <a:rPr sz="1800" spc="-5" dirty="0">
                <a:latin typeface="Rockwell"/>
                <a:cs typeface="Rockwell"/>
              </a:rPr>
              <a:t>(FBA)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175387" y="0"/>
                </a:moveTo>
                <a:lnTo>
                  <a:pt x="175387" y="72008"/>
                </a:lnTo>
                <a:lnTo>
                  <a:pt x="0" y="72008"/>
                </a:lnTo>
                <a:lnTo>
                  <a:pt x="0" y="216026"/>
                </a:lnTo>
                <a:lnTo>
                  <a:pt x="175387" y="216026"/>
                </a:lnTo>
                <a:lnTo>
                  <a:pt x="175387" y="288036"/>
                </a:lnTo>
                <a:lnTo>
                  <a:pt x="360045" y="144018"/>
                </a:lnTo>
                <a:lnTo>
                  <a:pt x="175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901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5" h="288289">
                <a:moveTo>
                  <a:pt x="0" y="72008"/>
                </a:moveTo>
                <a:lnTo>
                  <a:pt x="175387" y="72008"/>
                </a:lnTo>
                <a:lnTo>
                  <a:pt x="175387" y="0"/>
                </a:lnTo>
                <a:lnTo>
                  <a:pt x="360045" y="144018"/>
                </a:lnTo>
                <a:lnTo>
                  <a:pt x="175387" y="288036"/>
                </a:lnTo>
                <a:lnTo>
                  <a:pt x="175387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00215" y="1268730"/>
            <a:ext cx="2304415" cy="1584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98780" marR="274320" indent="-116205">
              <a:lnSpc>
                <a:spcPct val="100000"/>
              </a:lnSpc>
              <a:spcBef>
                <a:spcPts val="305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sulle </a:t>
            </a:r>
            <a:r>
              <a:rPr sz="1800" b="1" dirty="0"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Conseguenze</a:t>
            </a:r>
            <a:endParaRPr sz="18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Rinforzo differenziale</a:t>
            </a:r>
            <a:endParaRPr sz="14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dirty="0">
                <a:latin typeface="Rockwell"/>
                <a:cs typeface="Rockwell"/>
              </a:rPr>
              <a:t>Shaping</a:t>
            </a:r>
            <a:endParaRPr sz="14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dirty="0">
                <a:latin typeface="Rockwell"/>
                <a:cs typeface="Rockwell"/>
              </a:rPr>
              <a:t>Estinzione</a:t>
            </a:r>
            <a:endParaRPr sz="1400">
              <a:latin typeface="Rockwell"/>
              <a:cs typeface="Rockwell"/>
            </a:endParaRPr>
          </a:p>
          <a:p>
            <a:pPr marL="198755" indent="-107314">
              <a:lnSpc>
                <a:spcPct val="100000"/>
              </a:lnSpc>
              <a:buChar char="-"/>
              <a:tabLst>
                <a:tab pos="199390" algn="l"/>
              </a:tabLst>
            </a:pPr>
            <a:r>
              <a:rPr sz="1400" spc="-5" dirty="0">
                <a:latin typeface="Rockwell"/>
                <a:cs typeface="Rockwell"/>
              </a:rPr>
              <a:t>Punizione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0" y="117221"/>
                </a:lnTo>
                <a:lnTo>
                  <a:pt x="293115" y="326390"/>
                </a:lnTo>
                <a:lnTo>
                  <a:pt x="251333" y="385064"/>
                </a:lnTo>
                <a:lnTo>
                  <a:pt x="452120" y="351409"/>
                </a:lnTo>
                <a:lnTo>
                  <a:pt x="428368" y="209169"/>
                </a:lnTo>
                <a:lnTo>
                  <a:pt x="376809" y="209169"/>
                </a:lnTo>
                <a:lnTo>
                  <a:pt x="83692" y="0"/>
                </a:lnTo>
                <a:close/>
              </a:path>
              <a:path w="452120" h="385445">
                <a:moveTo>
                  <a:pt x="418591" y="150622"/>
                </a:moveTo>
                <a:lnTo>
                  <a:pt x="376809" y="209169"/>
                </a:lnTo>
                <a:lnTo>
                  <a:pt x="428368" y="209169"/>
                </a:lnTo>
                <a:lnTo>
                  <a:pt x="418591" y="1506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49900" y="4567682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5">
                <a:moveTo>
                  <a:pt x="83692" y="0"/>
                </a:moveTo>
                <a:lnTo>
                  <a:pt x="376809" y="209169"/>
                </a:lnTo>
                <a:lnTo>
                  <a:pt x="418591" y="150622"/>
                </a:lnTo>
                <a:lnTo>
                  <a:pt x="452120" y="351409"/>
                </a:lnTo>
                <a:lnTo>
                  <a:pt x="251333" y="385064"/>
                </a:lnTo>
                <a:lnTo>
                  <a:pt x="293115" y="326390"/>
                </a:lnTo>
                <a:lnTo>
                  <a:pt x="0" y="117221"/>
                </a:lnTo>
                <a:lnTo>
                  <a:pt x="83692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4189" y="4653114"/>
            <a:ext cx="2808605" cy="1728470"/>
          </a:xfrm>
          <a:custGeom>
            <a:avLst/>
            <a:gdLst/>
            <a:ahLst/>
            <a:cxnLst/>
            <a:rect l="l" t="t" r="r" b="b"/>
            <a:pathLst>
              <a:path w="2808604" h="1728470">
                <a:moveTo>
                  <a:pt x="0" y="1728215"/>
                </a:moveTo>
                <a:lnTo>
                  <a:pt x="2808351" y="1728215"/>
                </a:lnTo>
                <a:lnTo>
                  <a:pt x="2808351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91809" y="4679391"/>
            <a:ext cx="2302510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 algn="ctr">
              <a:lnSpc>
                <a:spcPct val="100000"/>
              </a:lnSpc>
              <a:spcBef>
                <a:spcPts val="100"/>
              </a:spcBef>
            </a:pP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Interventi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sugli</a:t>
            </a:r>
            <a:endParaRPr sz="1800">
              <a:latin typeface="Rockwell"/>
              <a:cs typeface="Rockwell"/>
            </a:endParaRPr>
          </a:p>
          <a:p>
            <a:pPr marL="526415" algn="ctr">
              <a:lnSpc>
                <a:spcPct val="100000"/>
              </a:lnSpc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Antecedenti</a:t>
            </a:r>
            <a:endParaRPr sz="1800">
              <a:latin typeface="Rockwell"/>
              <a:cs typeface="Rockwell"/>
            </a:endParaRPr>
          </a:p>
          <a:p>
            <a:pPr marL="12700" marR="137795">
              <a:lnSpc>
                <a:spcPct val="100000"/>
              </a:lnSpc>
              <a:spcBef>
                <a:spcPts val="15"/>
              </a:spcBef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Functional</a:t>
            </a:r>
            <a:r>
              <a:rPr sz="1400" spc="-50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Comunication  </a:t>
            </a:r>
            <a:r>
              <a:rPr sz="1400" spc="-10" dirty="0">
                <a:latin typeface="Rockwell"/>
                <a:cs typeface="Rockwell"/>
              </a:rPr>
              <a:t>Training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spc="-5" dirty="0">
                <a:latin typeface="Rockwell"/>
                <a:cs typeface="Rockwell"/>
              </a:rPr>
              <a:t>Rinforzo non</a:t>
            </a:r>
            <a:r>
              <a:rPr sz="1400" spc="-45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contingente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High-P </a:t>
            </a:r>
            <a:r>
              <a:rPr sz="1400" spc="-15" dirty="0">
                <a:latin typeface="Rockwell"/>
                <a:cs typeface="Rockwell"/>
              </a:rPr>
              <a:t>request</a:t>
            </a:r>
            <a:r>
              <a:rPr sz="1400" spc="-70" dirty="0">
                <a:latin typeface="Rockwell"/>
                <a:cs typeface="Rockwell"/>
              </a:rPr>
              <a:t> </a:t>
            </a:r>
            <a:r>
              <a:rPr sz="1400" spc="-5" dirty="0">
                <a:latin typeface="Rockwell"/>
                <a:cs typeface="Rockwell"/>
              </a:rPr>
              <a:t>sequence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Altri </a:t>
            </a:r>
            <a:r>
              <a:rPr sz="1400" spc="-5" dirty="0">
                <a:latin typeface="Rockwell"/>
                <a:cs typeface="Rockwell"/>
              </a:rPr>
              <a:t>interventi </a:t>
            </a:r>
            <a:r>
              <a:rPr sz="1400" dirty="0">
                <a:latin typeface="Rockwell"/>
                <a:cs typeface="Rockwell"/>
              </a:rPr>
              <a:t>sulle</a:t>
            </a:r>
            <a:r>
              <a:rPr sz="1400" spc="-35" dirty="0">
                <a:latin typeface="Rockwell"/>
                <a:cs typeface="Rockwell"/>
              </a:rPr>
              <a:t> </a:t>
            </a:r>
            <a:r>
              <a:rPr sz="1400" dirty="0">
                <a:latin typeface="Rockwell"/>
                <a:cs typeface="Rockwell"/>
              </a:rPr>
              <a:t>MO</a:t>
            </a:r>
            <a:endParaRPr sz="1400">
              <a:latin typeface="Rockwell"/>
              <a:cs typeface="Rockwell"/>
            </a:endParaRPr>
          </a:p>
          <a:p>
            <a:pPr marL="119380" indent="-106680">
              <a:lnSpc>
                <a:spcPct val="100000"/>
              </a:lnSpc>
              <a:spcBef>
                <a:spcPts val="5"/>
              </a:spcBef>
              <a:buChar char="-"/>
              <a:tabLst>
                <a:tab pos="119380" algn="l"/>
              </a:tabLst>
            </a:pPr>
            <a:r>
              <a:rPr sz="1400" dirty="0">
                <a:latin typeface="Rockwell"/>
                <a:cs typeface="Rockwell"/>
              </a:rPr>
              <a:t>Stimulus</a:t>
            </a:r>
            <a:r>
              <a:rPr sz="1400" spc="-20" dirty="0">
                <a:latin typeface="Rockwell"/>
                <a:cs typeface="Rockwell"/>
              </a:rPr>
              <a:t> </a:t>
            </a:r>
            <a:r>
              <a:rPr sz="1400" spc="-10" dirty="0">
                <a:latin typeface="Rockwell"/>
                <a:cs typeface="Rockwell"/>
              </a:rPr>
              <a:t>control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78509" y="282905"/>
            <a:ext cx="51117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dirty="0">
                <a:latin typeface="Rockwell"/>
                <a:cs typeface="Rockwell"/>
              </a:rPr>
              <a:t>Il </a:t>
            </a:r>
            <a:r>
              <a:rPr sz="2400" b="1" i="0" spc="-5" dirty="0">
                <a:latin typeface="Rockwell"/>
                <a:cs typeface="Rockwell"/>
              </a:rPr>
              <a:t>trattamento </a:t>
            </a:r>
            <a:r>
              <a:rPr sz="2400" b="1" i="0" dirty="0">
                <a:latin typeface="Rockwell"/>
                <a:cs typeface="Rockwell"/>
              </a:rPr>
              <a:t>dei</a:t>
            </a:r>
            <a:r>
              <a:rPr sz="2400" b="1" i="0" spc="-70" dirty="0">
                <a:latin typeface="Rockwell"/>
                <a:cs typeface="Rockwell"/>
              </a:rPr>
              <a:t> </a:t>
            </a:r>
            <a:r>
              <a:rPr sz="2400" b="1" i="0" spc="5" dirty="0">
                <a:latin typeface="Rockwell"/>
                <a:cs typeface="Rockwell"/>
              </a:rPr>
              <a:t>Comportamenti</a:t>
            </a:r>
            <a:endParaRPr sz="24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b="1" i="0" spc="-5" dirty="0">
                <a:latin typeface="Rockwell"/>
                <a:cs typeface="Rockwell"/>
              </a:rPr>
              <a:t>Problematici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216026" y="0"/>
                </a:moveTo>
                <a:lnTo>
                  <a:pt x="216026" y="72008"/>
                </a:lnTo>
                <a:lnTo>
                  <a:pt x="0" y="72008"/>
                </a:lnTo>
                <a:lnTo>
                  <a:pt x="0" y="216026"/>
                </a:lnTo>
                <a:lnTo>
                  <a:pt x="216026" y="216026"/>
                </a:lnTo>
                <a:lnTo>
                  <a:pt x="216026" y="288036"/>
                </a:lnTo>
                <a:lnTo>
                  <a:pt x="360044" y="144018"/>
                </a:lnTo>
                <a:lnTo>
                  <a:pt x="2160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79676" y="3717035"/>
            <a:ext cx="360045" cy="288290"/>
          </a:xfrm>
          <a:custGeom>
            <a:avLst/>
            <a:gdLst/>
            <a:ahLst/>
            <a:cxnLst/>
            <a:rect l="l" t="t" r="r" b="b"/>
            <a:pathLst>
              <a:path w="360044" h="288289">
                <a:moveTo>
                  <a:pt x="0" y="72008"/>
                </a:moveTo>
                <a:lnTo>
                  <a:pt x="216026" y="72008"/>
                </a:lnTo>
                <a:lnTo>
                  <a:pt x="216026" y="0"/>
                </a:lnTo>
                <a:lnTo>
                  <a:pt x="360044" y="144018"/>
                </a:lnTo>
                <a:lnTo>
                  <a:pt x="216026" y="288036"/>
                </a:lnTo>
                <a:lnTo>
                  <a:pt x="216026" y="216026"/>
                </a:lnTo>
                <a:lnTo>
                  <a:pt x="0" y="216026"/>
                </a:lnTo>
                <a:lnTo>
                  <a:pt x="0" y="7200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211954" y="2996945"/>
            <a:ext cx="1728470" cy="14401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92075" marR="73660">
              <a:lnSpc>
                <a:spcPct val="100000"/>
              </a:lnSpc>
              <a:spcBef>
                <a:spcPts val="869"/>
              </a:spcBef>
            </a:pPr>
            <a:r>
              <a:rPr sz="1800" dirty="0">
                <a:latin typeface="Rockwell"/>
                <a:cs typeface="Rockwell"/>
              </a:rPr>
              <a:t>Ind</a:t>
            </a:r>
            <a:r>
              <a:rPr sz="1800" spc="-30" dirty="0">
                <a:latin typeface="Rockwell"/>
                <a:cs typeface="Rockwell"/>
              </a:rPr>
              <a:t>i</a:t>
            </a:r>
            <a:r>
              <a:rPr sz="1800" dirty="0">
                <a:latin typeface="Rockwell"/>
                <a:cs typeface="Rockwell"/>
              </a:rPr>
              <a:t>viduazione  della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Rockwell"/>
                <a:cs typeface="Rockwell"/>
              </a:rPr>
              <a:t>funzione </a:t>
            </a:r>
            <a:r>
              <a:rPr sz="1800" dirty="0">
                <a:latin typeface="Rockwell"/>
                <a:cs typeface="Rockwell"/>
              </a:rPr>
              <a:t> del  comportament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32358" y="3918026"/>
            <a:ext cx="156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Rockwell"/>
                <a:cs typeface="Rockwell"/>
              </a:rPr>
              <a:t>o</a:t>
            </a:r>
            <a:endParaRPr sz="1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44209" y="3306317"/>
            <a:ext cx="2132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dirty="0">
                <a:latin typeface="Rockwell"/>
                <a:cs typeface="Rockwell"/>
              </a:rPr>
              <a:t>Ex</a:t>
            </a:r>
            <a:r>
              <a:rPr sz="3600" i="0" u="none" spc="10" dirty="0">
                <a:latin typeface="Rockwell"/>
                <a:cs typeface="Rockwell"/>
              </a:rPr>
              <a:t>t</a:t>
            </a:r>
            <a:r>
              <a:rPr sz="3600" i="0" u="none" dirty="0">
                <a:latin typeface="Rockwell"/>
                <a:cs typeface="Rockwell"/>
              </a:rPr>
              <a:t>inct</a:t>
            </a:r>
            <a:r>
              <a:rPr sz="3600" i="0" u="none" spc="5" dirty="0">
                <a:latin typeface="Rockwell"/>
                <a:cs typeface="Rockwell"/>
              </a:rPr>
              <a:t>i</a:t>
            </a:r>
            <a:r>
              <a:rPr sz="3600" i="0" u="none" spc="-5" dirty="0">
                <a:latin typeface="Rockwell"/>
                <a:cs typeface="Rockwell"/>
              </a:rPr>
              <a:t>on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26479" y="644651"/>
            <a:ext cx="2889504" cy="758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2299842"/>
            <a:ext cx="8046084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233679" indent="-457200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la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quale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riduce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frequenza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un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precedentemente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rinforzato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trattenimento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71A276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L’estinzione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è una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800" spc="-50" dirty="0">
                <a:solidFill>
                  <a:srgbClr val="FFFFFF"/>
                </a:solidFill>
                <a:latin typeface="Rockwell"/>
                <a:cs typeface="Rockwell"/>
              </a:rPr>
              <a:t>prevede </a:t>
            </a:r>
            <a:r>
              <a:rPr sz="2800" i="1" spc="-25" dirty="0">
                <a:solidFill>
                  <a:srgbClr val="FFFFFF"/>
                </a:solidFill>
                <a:latin typeface="Rockwell"/>
                <a:cs typeface="Rockwell"/>
              </a:rPr>
              <a:t>zero 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 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selezionato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634364"/>
            <a:ext cx="8002270" cy="549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Estinzione </a:t>
            </a:r>
            <a:r>
              <a:rPr sz="26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procedurale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</a:t>
            </a:r>
            <a:r>
              <a:rPr sz="2600" i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funzionale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2600">
              <a:latin typeface="Rockwell"/>
              <a:cs typeface="Rockwell"/>
            </a:endParaRPr>
          </a:p>
          <a:p>
            <a:pPr marL="469900" marR="5080" indent="-457200">
              <a:lnSpc>
                <a:spcPts val="2500"/>
              </a:lnSpc>
              <a:spcBef>
                <a:spcPts val="247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fondamentale importanza risulta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distinguere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6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i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forma </a:t>
            </a:r>
            <a:r>
              <a:rPr sz="26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procedurale</a:t>
            </a:r>
            <a:r>
              <a:rPr sz="2600" i="1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dell’estinzione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(ignorare)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26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i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forma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funzionale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dell’estinzione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(trattenere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 rinforzo che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mantiene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comportamento)</a:t>
            </a:r>
            <a:endParaRPr sz="2600">
              <a:latin typeface="Rockwell"/>
              <a:cs typeface="Rockwell"/>
            </a:endParaRPr>
          </a:p>
          <a:p>
            <a:pPr marL="469900" marR="911225" indent="-457200">
              <a:lnSpc>
                <a:spcPct val="80000"/>
              </a:lnSpc>
              <a:spcBef>
                <a:spcPts val="250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Purtroppo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molti analisti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comportamento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enfatizzato la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procedurale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dell’estinzione</a:t>
            </a:r>
            <a:endParaRPr sz="2600">
              <a:latin typeface="Rockwell"/>
              <a:cs typeface="Rockwell"/>
            </a:endParaRPr>
          </a:p>
          <a:p>
            <a:pPr marL="469900" marR="1577975" indent="-457200">
              <a:lnSpc>
                <a:spcPts val="2500"/>
              </a:lnSpc>
              <a:spcBef>
                <a:spcPts val="247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L’applicazione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della forma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procedurale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dell’estinzione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spesso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inefficace</a:t>
            </a:r>
            <a:endParaRPr sz="2600">
              <a:latin typeface="Rockwell"/>
              <a:cs typeface="Rockwell"/>
            </a:endParaRPr>
          </a:p>
          <a:p>
            <a:pPr marL="469900" marR="133985" indent="-457200">
              <a:lnSpc>
                <a:spcPct val="80000"/>
              </a:lnSpc>
              <a:spcBef>
                <a:spcPts val="2510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assessment funzionale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 comportamento gli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analisti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posso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utilizzare 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correttamente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l’estinzione nella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forma</a:t>
            </a:r>
            <a:r>
              <a:rPr sz="26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funzionale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281" y="634364"/>
            <a:ext cx="7843520" cy="5178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u="heavy" spc="-6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Possibili </a:t>
            </a:r>
            <a:r>
              <a:rPr sz="2600" i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errori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nell’utilizzo del </a:t>
            </a:r>
            <a:r>
              <a:rPr sz="2600" i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termine</a:t>
            </a:r>
            <a:r>
              <a:rPr sz="2600" i="1" u="heavy" spc="-1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Estinzione</a:t>
            </a:r>
            <a:endParaRPr sz="2600">
              <a:latin typeface="Rockwell"/>
              <a:cs typeface="Rockwell"/>
            </a:endParaRPr>
          </a:p>
          <a:p>
            <a:pPr marL="469900" marR="280670" indent="-457200" algn="just">
              <a:lnSpc>
                <a:spcPct val="80000"/>
              </a:lnSpc>
              <a:spcBef>
                <a:spcPts val="2495"/>
              </a:spcBef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termine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identifica la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trattenimento 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rinforzo che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mantiene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comportamento,</a:t>
            </a:r>
            <a:r>
              <a:rPr sz="2600" spc="-2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alcuni casi viene usato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modo</a:t>
            </a:r>
            <a:r>
              <a:rPr sz="26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erroneo:</a:t>
            </a:r>
            <a:endParaRPr sz="2600">
              <a:latin typeface="Rockwell"/>
              <a:cs typeface="Rockwell"/>
            </a:endParaRPr>
          </a:p>
          <a:p>
            <a:pPr marL="469900" marR="474345" indent="-457200">
              <a:lnSpc>
                <a:spcPts val="2500"/>
              </a:lnSpc>
              <a:spcBef>
                <a:spcPts val="247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900" algn="l"/>
                <a:tab pos="470534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Spesso si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utilizza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termine 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per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qualsiasi </a:t>
            </a:r>
            <a:r>
              <a:rPr sz="26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diminuzione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comportamento  indipendentemente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procedura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utilizzata</a:t>
            </a:r>
            <a:endParaRPr sz="2600">
              <a:latin typeface="Rockwell"/>
              <a:cs typeface="Rockwell"/>
            </a:endParaRPr>
          </a:p>
          <a:p>
            <a:pPr marL="469900" marR="816610" indent="-457200">
              <a:lnSpc>
                <a:spcPts val="2500"/>
              </a:lnSpc>
              <a:spcBef>
                <a:spcPts val="248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900" algn="l"/>
                <a:tab pos="470534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confuso con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termine</a:t>
            </a:r>
            <a:r>
              <a:rPr sz="2600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“</a:t>
            </a:r>
            <a:r>
              <a:rPr sz="26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dimenticare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” 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(Forgetting)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 comportamento.</a:t>
            </a:r>
            <a:endParaRPr sz="2600">
              <a:latin typeface="Rockwell"/>
              <a:cs typeface="Rockwell"/>
            </a:endParaRPr>
          </a:p>
          <a:p>
            <a:pPr marL="469900" marR="5080" indent="-45720">
              <a:lnSpc>
                <a:spcPct val="80000"/>
              </a:lnSpc>
              <a:spcBef>
                <a:spcPts val="20"/>
              </a:spcBef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Nel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“dimenticare”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comportamento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diminuisce  quando nel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tempo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occasioni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per 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emetterlo,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nell’estinzione diminuisce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perché</a:t>
            </a:r>
            <a:r>
              <a:rPr sz="2600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non 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produce</a:t>
            </a:r>
            <a:r>
              <a:rPr sz="26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rinforzo.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10128" y="644651"/>
            <a:ext cx="5701283" cy="758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2042541"/>
            <a:ext cx="7519670" cy="39890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69900" marR="763905" indent="-457200">
              <a:lnSpc>
                <a:spcPts val="2810"/>
              </a:lnSpc>
              <a:spcBef>
                <a:spcPts val="455"/>
              </a:spcBef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applicazione dell’estinzione  possono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assumere </a:t>
            </a:r>
            <a:r>
              <a:rPr sz="2600" spc="-50" dirty="0">
                <a:solidFill>
                  <a:srgbClr val="FFFFFF"/>
                </a:solidFill>
                <a:latin typeface="Rockwell"/>
                <a:cs typeface="Rockwell"/>
              </a:rPr>
              <a:t>tre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diverse</a:t>
            </a:r>
            <a:r>
              <a:rPr sz="26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forme:</a:t>
            </a:r>
            <a:endParaRPr sz="26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Times New Roman"/>
              <a:cs typeface="Times New Roman"/>
            </a:endParaRPr>
          </a:p>
          <a:p>
            <a:pPr marL="469900" marR="5080" indent="-457200">
              <a:lnSpc>
                <a:spcPts val="2810"/>
              </a:lnSpc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6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rinforzo</a:t>
            </a:r>
            <a:r>
              <a:rPr sz="26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positivo</a:t>
            </a:r>
            <a:endParaRPr sz="26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2400">
              <a:latin typeface="Times New Roman"/>
              <a:cs typeface="Times New Roman"/>
            </a:endParaRPr>
          </a:p>
          <a:p>
            <a:pPr marL="469900" marR="5715" indent="-457200">
              <a:lnSpc>
                <a:spcPts val="2810"/>
              </a:lnSpc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un comportamento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6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rinforzo</a:t>
            </a:r>
            <a:r>
              <a:rPr sz="26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negativo</a:t>
            </a:r>
            <a:endParaRPr sz="26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2400">
              <a:latin typeface="Times New Roman"/>
              <a:cs typeface="Times New Roman"/>
            </a:endParaRPr>
          </a:p>
          <a:p>
            <a:pPr marL="469900" marR="5715" indent="-457200">
              <a:lnSpc>
                <a:spcPts val="2810"/>
              </a:lnSpc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un comportamento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mantenuto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6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rinforzo</a:t>
            </a:r>
            <a:r>
              <a:rPr sz="26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automatico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646557"/>
            <a:ext cx="8153400" cy="56597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marR="341630" indent="-457834">
              <a:lnSpc>
                <a:spcPct val="80000"/>
              </a:lnSpc>
              <a:spcBef>
                <a:spcPts val="675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469900" algn="l"/>
                <a:tab pos="470534" algn="l"/>
              </a:tabLst>
            </a:pP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Rincover,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Cook,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Peoples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Packard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(1979)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400" spc="-3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Rincover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(1981)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forniscono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alcuni esempi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applicazione  dell’estinzione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comportamenti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mantenuti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 rinforzo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automatico</a:t>
            </a:r>
            <a:endParaRPr sz="2400">
              <a:latin typeface="Rockwell"/>
              <a:cs typeface="Rockwell"/>
            </a:endParaRPr>
          </a:p>
          <a:p>
            <a:pPr marL="1177290" marR="387350" lvl="1" indent="-515620" algn="just">
              <a:lnSpc>
                <a:spcPct val="80000"/>
              </a:lnSpc>
              <a:spcBef>
                <a:spcPts val="2305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1177290" algn="l"/>
              </a:tabLst>
            </a:pP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continua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accendere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i="1" spc="-15" dirty="0">
                <a:solidFill>
                  <a:srgbClr val="FFFFFF"/>
                </a:solidFill>
                <a:latin typeface="Rockwell"/>
                <a:cs typeface="Rockwell"/>
              </a:rPr>
              <a:t>spegnere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luce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dall’interruttore.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conseguenza</a:t>
            </a:r>
            <a:r>
              <a:rPr sz="2400" i="1" spc="-1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sensoriale  </a:t>
            </a:r>
            <a:r>
              <a:rPr sz="2400" i="1" spc="-30" dirty="0">
                <a:solidFill>
                  <a:srgbClr val="FFFFFF"/>
                </a:solidFill>
                <a:latin typeface="Rockwell"/>
                <a:cs typeface="Rockwell"/>
              </a:rPr>
              <a:t>visiva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400" i="1" spc="5" dirty="0">
                <a:solidFill>
                  <a:srgbClr val="FFFFFF"/>
                </a:solidFill>
                <a:latin typeface="Rockwell"/>
                <a:cs typeface="Rockwell"/>
              </a:rPr>
              <a:t>rimossa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scollegando</a:t>
            </a:r>
            <a:r>
              <a:rPr sz="2400" i="1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i="1" spc="5" dirty="0">
                <a:solidFill>
                  <a:srgbClr val="FFFFFF"/>
                </a:solidFill>
                <a:latin typeface="Rockwell"/>
                <a:cs typeface="Rockwell"/>
              </a:rPr>
              <a:t>l’interruttore</a:t>
            </a:r>
            <a:endParaRPr sz="2400">
              <a:latin typeface="Rockwell"/>
              <a:cs typeface="Rockwell"/>
            </a:endParaRPr>
          </a:p>
          <a:p>
            <a:pPr marL="1177290" marR="224154" lvl="1" indent="-515620">
              <a:lnSpc>
                <a:spcPct val="80000"/>
              </a:lnSpc>
              <a:spcBef>
                <a:spcPts val="2305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1176655" algn="l"/>
                <a:tab pos="1177290" algn="l"/>
              </a:tabLst>
            </a:pP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400" i="1" spc="-35" dirty="0">
                <a:solidFill>
                  <a:srgbClr val="FFFFFF"/>
                </a:solidFill>
                <a:latin typeface="Rockwell"/>
                <a:cs typeface="Rockwell"/>
              </a:rPr>
              <a:t>gratta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in modo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persistente fino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a  </a:t>
            </a:r>
            <a:r>
              <a:rPr sz="2400" i="1" spc="-20" dirty="0">
                <a:solidFill>
                  <a:srgbClr val="FFFFFF"/>
                </a:solidFill>
                <a:latin typeface="Rockwell"/>
                <a:cs typeface="Rockwell"/>
              </a:rPr>
              <a:t>provocarsi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escoriazioni.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conseguenza 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sensoriale </a:t>
            </a:r>
            <a:r>
              <a:rPr sz="2400" i="1" spc="-15" dirty="0">
                <a:solidFill>
                  <a:srgbClr val="FFFFFF"/>
                </a:solidFill>
                <a:latin typeface="Rockwell"/>
                <a:cs typeface="Rockwell"/>
              </a:rPr>
              <a:t>tattile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400" i="1" spc="5" dirty="0">
                <a:solidFill>
                  <a:srgbClr val="FFFFFF"/>
                </a:solidFill>
                <a:latin typeface="Rockwell"/>
                <a:cs typeface="Rockwell"/>
              </a:rPr>
              <a:t>rimossa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facendo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indossare 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dei</a:t>
            </a:r>
            <a:r>
              <a:rPr sz="2400" i="1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guanti</a:t>
            </a:r>
            <a:endParaRPr sz="2400">
              <a:latin typeface="Rockwell"/>
              <a:cs typeface="Rockwell"/>
            </a:endParaRPr>
          </a:p>
          <a:p>
            <a:pPr marL="1177290" marR="5080" lvl="1" indent="-515620">
              <a:lnSpc>
                <a:spcPct val="80000"/>
              </a:lnSpc>
              <a:spcBef>
                <a:spcPts val="2300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1176655" algn="l"/>
                <a:tab pos="1177290" algn="l"/>
              </a:tabLst>
            </a:pP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dopo </a:t>
            </a:r>
            <a:r>
              <a:rPr sz="2400" i="1" spc="-20" dirty="0">
                <a:solidFill>
                  <a:srgbClr val="FFFFFF"/>
                </a:solidFill>
                <a:latin typeface="Rockwell"/>
                <a:cs typeface="Rockwell"/>
              </a:rPr>
              <a:t>aver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vomitato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mangia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i="1" spc="-15" dirty="0">
                <a:solidFill>
                  <a:srgbClr val="FFFFFF"/>
                </a:solidFill>
                <a:latin typeface="Rockwell"/>
                <a:cs typeface="Rockwell"/>
              </a:rPr>
              <a:t>vomito. 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conseguenza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sensoriale del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gusto viene </a:t>
            </a:r>
            <a:r>
              <a:rPr sz="2400" i="1" spc="5" dirty="0">
                <a:solidFill>
                  <a:srgbClr val="FFFFFF"/>
                </a:solidFill>
                <a:latin typeface="Rockwell"/>
                <a:cs typeface="Rockwell"/>
              </a:rPr>
              <a:t>rimossa 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aggiungendo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vomito una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crema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fagioli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così da  non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piacere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al bambino </a:t>
            </a:r>
            <a:r>
              <a:rPr sz="2400" i="1" spc="-15" dirty="0">
                <a:solidFill>
                  <a:srgbClr val="FFFFFF"/>
                </a:solidFill>
                <a:latin typeface="Rockwell"/>
                <a:cs typeface="Rockwell"/>
              </a:rPr>
              <a:t>mascherando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2400" i="1" spc="-10" dirty="0">
                <a:solidFill>
                  <a:srgbClr val="FFFFFF"/>
                </a:solidFill>
                <a:latin typeface="Rockwell"/>
                <a:cs typeface="Rockwell"/>
              </a:rPr>
              <a:t>conseguenza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sensoriale </a:t>
            </a:r>
            <a:r>
              <a:rPr sz="2400" i="1" spc="-20" dirty="0">
                <a:solidFill>
                  <a:srgbClr val="FFFFFF"/>
                </a:solidFill>
                <a:latin typeface="Rockwell"/>
                <a:cs typeface="Rockwell"/>
              </a:rPr>
              <a:t>positiva </a:t>
            </a:r>
            <a:r>
              <a:rPr sz="2400" i="1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400" i="1" spc="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Rockwell"/>
                <a:cs typeface="Rockwell"/>
              </a:rPr>
              <a:t>gusto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22191" y="443483"/>
            <a:ext cx="5193792" cy="758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438732"/>
            <a:ext cx="795210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Graduale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diminuzione 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 </a:t>
            </a:r>
            <a:r>
              <a:rPr sz="24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frequenza 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</a:t>
            </a:r>
            <a:r>
              <a:rPr sz="24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ampiezza</a:t>
            </a:r>
            <a:endParaRPr sz="2400">
              <a:latin typeface="Rockwell"/>
              <a:cs typeface="Rockwell"/>
            </a:endParaRPr>
          </a:p>
          <a:p>
            <a:pPr marL="469900" indent="-457200">
              <a:lnSpc>
                <a:spcPts val="2590"/>
              </a:lnSpc>
              <a:spcBef>
                <a:spcPts val="1730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Extinction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Burst</a:t>
            </a:r>
            <a:endParaRPr sz="2400">
              <a:latin typeface="Rockwell"/>
              <a:cs typeface="Rockwell"/>
            </a:endParaRPr>
          </a:p>
          <a:p>
            <a:pPr marL="1268095" marR="328930" lvl="1" indent="-457200">
              <a:lnSpc>
                <a:spcPct val="80100"/>
              </a:lnSpc>
              <a:spcBef>
                <a:spcPts val="285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1268095" algn="l"/>
                <a:tab pos="126873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“Scoppio” dell’estinzione: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effetto</a:t>
            </a:r>
            <a:r>
              <a:rPr sz="2400" spc="-4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generale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dell’estinzione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provoca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immediato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aumento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nella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frequenza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delle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risposte.</a:t>
            </a:r>
            <a:endParaRPr sz="2400">
              <a:latin typeface="Rockwell"/>
              <a:cs typeface="Rockwell"/>
            </a:endParaRPr>
          </a:p>
          <a:p>
            <a:pPr marL="1268095" marR="1250315" lvl="1" indent="-457200">
              <a:lnSpc>
                <a:spcPct val="80000"/>
              </a:lnSpc>
              <a:buClr>
                <a:srgbClr val="71A276"/>
              </a:buClr>
              <a:buSzPct val="68750"/>
              <a:buFont typeface="Arial"/>
              <a:buChar char="•"/>
              <a:tabLst>
                <a:tab pos="1268095" algn="l"/>
                <a:tab pos="126873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associazione all’Extinction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Burst può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verificarsi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aumento nell’ampiezza  (Amplitude)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400">
              <a:latin typeface="Rockwell"/>
              <a:cs typeface="Rockwell"/>
            </a:endParaRPr>
          </a:p>
          <a:p>
            <a:pPr marL="469900" indent="-457200">
              <a:lnSpc>
                <a:spcPts val="2590"/>
              </a:lnSpc>
              <a:spcBef>
                <a:spcPts val="1730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4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Recupero</a:t>
            </a:r>
            <a:r>
              <a:rPr sz="24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spontaneo</a:t>
            </a:r>
            <a:endParaRPr sz="2400">
              <a:latin typeface="Rockwell"/>
              <a:cs typeface="Rockwell"/>
            </a:endParaRPr>
          </a:p>
          <a:p>
            <a:pPr marL="1268095" marR="5080" lvl="1" indent="-457200">
              <a:lnSpc>
                <a:spcPct val="80000"/>
              </a:lnSpc>
              <a:spcBef>
                <a:spcPts val="285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1268095" algn="l"/>
                <a:tab pos="126873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capitare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dopo 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diminuzione</a:t>
            </a:r>
            <a:r>
              <a:rPr sz="2400" spc="-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durante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estinzione,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comportamento  ricompaia anche se non</a:t>
            </a:r>
            <a:r>
              <a:rPr sz="24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rinforzato</a:t>
            </a:r>
            <a:endParaRPr sz="2400">
              <a:latin typeface="Rockwell"/>
              <a:cs typeface="Rockwell"/>
            </a:endParaRPr>
          </a:p>
          <a:p>
            <a:pPr marL="1268095" marR="396875" lvl="1" indent="-457200">
              <a:lnSpc>
                <a:spcPct val="80000"/>
              </a:lnSpc>
              <a:buClr>
                <a:srgbClr val="71A276"/>
              </a:buClr>
              <a:buSzPct val="68750"/>
              <a:buFont typeface="Arial"/>
              <a:buChar char="•"/>
              <a:tabLst>
                <a:tab pos="1268095" algn="l"/>
                <a:tab pos="126873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solito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durata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questa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fase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breve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continua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estinzione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60705"/>
            <a:ext cx="8136890" cy="6297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9444" y="32003"/>
            <a:ext cx="6560820" cy="1170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587500"/>
            <a:ext cx="7814945" cy="4288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Rinforzo </a:t>
            </a: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continuo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</a:t>
            </a:r>
            <a:r>
              <a:rPr sz="3000" u="heavy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intermittente</a:t>
            </a:r>
            <a:endParaRPr sz="30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Dobbiamo </a:t>
            </a:r>
            <a:r>
              <a:rPr sz="2600" spc="-35" dirty="0">
                <a:solidFill>
                  <a:srgbClr val="FFFFFF"/>
                </a:solidFill>
                <a:latin typeface="Rockwell"/>
                <a:cs typeface="Rockwell"/>
              </a:rPr>
              <a:t>prendere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considerazione </a:t>
            </a:r>
            <a:r>
              <a:rPr sz="2600" spc="-50" dirty="0">
                <a:solidFill>
                  <a:srgbClr val="FFFFFF"/>
                </a:solidFill>
                <a:latin typeface="Rockwell"/>
                <a:cs typeface="Rockwell"/>
              </a:rPr>
              <a:t>tre</a:t>
            </a:r>
            <a:r>
              <a:rPr sz="26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fattori:</a:t>
            </a:r>
            <a:endParaRPr sz="2600">
              <a:latin typeface="Rockwell"/>
              <a:cs typeface="Rockwell"/>
            </a:endParaRPr>
          </a:p>
          <a:p>
            <a:pPr marL="527685" marR="5080" indent="-515620">
              <a:lnSpc>
                <a:spcPct val="80000"/>
              </a:lnSpc>
              <a:spcBef>
                <a:spcPts val="2500"/>
              </a:spcBef>
              <a:buClr>
                <a:srgbClr val="71A276"/>
              </a:buClr>
              <a:buSzPct val="69230"/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rinforzo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intermittente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produce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comportamenti  più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rispetto ad un rinforzo</a:t>
            </a:r>
            <a:r>
              <a:rPr sz="26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continuo</a:t>
            </a:r>
            <a:endParaRPr sz="2600">
              <a:latin typeface="Rockwell"/>
              <a:cs typeface="Rockwell"/>
            </a:endParaRPr>
          </a:p>
          <a:p>
            <a:pPr marL="527685" marR="90170" indent="-515620">
              <a:lnSpc>
                <a:spcPct val="80000"/>
              </a:lnSpc>
              <a:spcBef>
                <a:spcPts val="2495"/>
              </a:spcBef>
              <a:buClr>
                <a:srgbClr val="71A276"/>
              </a:buClr>
              <a:buSzPct val="69230"/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schemi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intervallo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rapporto variabile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(VI,  VR)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possono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produrre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resistenza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all’estinzione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rispetto 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schemi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fissi (FI,</a:t>
            </a:r>
            <a:r>
              <a:rPr sz="2600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FR)</a:t>
            </a:r>
            <a:endParaRPr sz="2600">
              <a:latin typeface="Rockwell"/>
              <a:cs typeface="Rockwell"/>
            </a:endParaRPr>
          </a:p>
          <a:p>
            <a:pPr marL="527685" marR="413384" indent="-515620">
              <a:lnSpc>
                <a:spcPts val="2500"/>
              </a:lnSpc>
              <a:spcBef>
                <a:spcPts val="2475"/>
              </a:spcBef>
              <a:buClr>
                <a:srgbClr val="71A276"/>
              </a:buClr>
              <a:buSzPct val="69230"/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regola: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assottigliato sarà lo schema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rinforzo,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resistente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sarà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6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592582"/>
            <a:ext cx="7993380" cy="594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Establishing</a:t>
            </a:r>
            <a:r>
              <a:rPr sz="3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Operation</a:t>
            </a:r>
            <a:endParaRPr sz="3000">
              <a:latin typeface="Rockwell"/>
              <a:cs typeface="Rockwell"/>
            </a:endParaRPr>
          </a:p>
          <a:p>
            <a:pPr marL="469900" marR="5080" indent="-457200">
              <a:lnSpc>
                <a:spcPct val="90000"/>
              </a:lnSpc>
              <a:spcBef>
                <a:spcPts val="2810"/>
              </a:spcBef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Tutti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funzionano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come rinforzo  richiedono un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livello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minimo di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Establishing  Operation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(EO). La forza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EO può</a:t>
            </a:r>
            <a:r>
              <a:rPr sz="2600" spc="-2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influenzare 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resistenza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all’estinzione</a:t>
            </a:r>
            <a:endParaRPr sz="2600">
              <a:latin typeface="Rockwell"/>
              <a:cs typeface="Rockwell"/>
            </a:endParaRPr>
          </a:p>
          <a:p>
            <a:pPr marL="469900" indent="-457200">
              <a:lnSpc>
                <a:spcPct val="100000"/>
              </a:lnSpc>
              <a:spcBef>
                <a:spcPts val="244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000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Numero,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magnitudine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qualità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del</a:t>
            </a:r>
            <a:r>
              <a:rPr sz="3000" u="heavy" spc="-2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rinforzo</a:t>
            </a:r>
            <a:endParaRPr sz="30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Times New Roman"/>
              <a:cs typeface="Times New Roman"/>
            </a:endParaRPr>
          </a:p>
          <a:p>
            <a:pPr marL="469900" marR="568960" indent="-457200">
              <a:lnSpc>
                <a:spcPts val="2810"/>
              </a:lnSpc>
              <a:spcBef>
                <a:spcPts val="5"/>
              </a:spcBef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volte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cui un comportamento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ha 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prodotto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rinforzo può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influenzare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resistenza 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all’estinzione.</a:t>
            </a:r>
            <a:endParaRPr sz="2600">
              <a:latin typeface="Rockwell"/>
              <a:cs typeface="Rockwell"/>
            </a:endParaRPr>
          </a:p>
          <a:p>
            <a:pPr marL="12700">
              <a:lnSpc>
                <a:spcPts val="2610"/>
              </a:lnSpc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 comportamento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lunga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storia</a:t>
            </a:r>
            <a:r>
              <a:rPr sz="26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endParaRPr sz="2600">
              <a:latin typeface="Rockwell"/>
              <a:cs typeface="Rockwell"/>
            </a:endParaRPr>
          </a:p>
          <a:p>
            <a:pPr marL="469900" marR="672465">
              <a:lnSpc>
                <a:spcPts val="2810"/>
              </a:lnSpc>
              <a:spcBef>
                <a:spcPts val="195"/>
              </a:spcBef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rinforzamento può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resistente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un  comportamento con una </a:t>
            </a:r>
            <a:r>
              <a:rPr sz="2600" spc="-60" dirty="0">
                <a:solidFill>
                  <a:srgbClr val="FFFFFF"/>
                </a:solidFill>
                <a:latin typeface="Rockwell"/>
                <a:cs typeface="Rockwell"/>
              </a:rPr>
              <a:t>breve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storia di 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rinforzamento.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1011428"/>
            <a:ext cx="7811134" cy="406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Numero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 </a:t>
            </a:r>
            <a:r>
              <a:rPr sz="3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precedenti</a:t>
            </a:r>
            <a:r>
              <a:rPr sz="3000" u="heavy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applicazioni</a:t>
            </a:r>
            <a:endParaRPr sz="3000">
              <a:latin typeface="Rockwell"/>
              <a:cs typeface="Rockwell"/>
            </a:endParaRPr>
          </a:p>
          <a:p>
            <a:pPr marL="469900" marR="728345" indent="-457200">
              <a:lnSpc>
                <a:spcPct val="80000"/>
              </a:lnSpc>
              <a:spcBef>
                <a:spcPts val="2500"/>
              </a:spcBef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Applicazioni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successive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della condizione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Estinzione possono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influenzare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resistenza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all’estinzione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un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endParaRPr sz="26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Sforzo </a:t>
            </a: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della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0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risposta</a:t>
            </a:r>
            <a:endParaRPr sz="3000">
              <a:latin typeface="Rockwell"/>
              <a:cs typeface="Rockwell"/>
            </a:endParaRPr>
          </a:p>
          <a:p>
            <a:pPr marL="469900" marR="5080" indent="-457200">
              <a:lnSpc>
                <a:spcPct val="80000"/>
              </a:lnSpc>
              <a:spcBef>
                <a:spcPts val="2890"/>
              </a:spcBef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Una risposta che richiede un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grande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sforzo  diminuisce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rapidamente durante l’estinzione 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rispetto ad una che richiede uno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sforzo</a:t>
            </a:r>
            <a:r>
              <a:rPr sz="26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minimo.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145" y="3306317"/>
            <a:ext cx="5558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spc="-10" dirty="0">
                <a:latin typeface="Rockwell"/>
                <a:cs typeface="Rockwell"/>
              </a:rPr>
              <a:t>Differential</a:t>
            </a:r>
            <a:r>
              <a:rPr sz="3600" i="0" u="none" spc="-30" dirty="0">
                <a:latin typeface="Rockwell"/>
                <a:cs typeface="Rockwell"/>
              </a:rPr>
              <a:t> </a:t>
            </a:r>
            <a:r>
              <a:rPr sz="3600" i="0" u="none" spc="-10" dirty="0">
                <a:latin typeface="Rockwell"/>
                <a:cs typeface="Rockwell"/>
              </a:rPr>
              <a:t>Reinforcement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36491" y="521208"/>
            <a:ext cx="5038344" cy="681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815845"/>
            <a:ext cx="7985759" cy="422719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69265" marR="41910" indent="-457200">
              <a:lnSpc>
                <a:spcPts val="2500"/>
              </a:lnSpc>
              <a:spcBef>
                <a:spcPts val="70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diminuire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eliminare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 CP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l’analisi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 comportamento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sviluppato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positive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basate sul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 Differenziale</a:t>
            </a:r>
            <a:endParaRPr sz="2600">
              <a:latin typeface="Rockwell"/>
              <a:cs typeface="Rockwell"/>
            </a:endParaRPr>
          </a:p>
          <a:p>
            <a:pPr marL="469265" marR="5080" indent="-457200">
              <a:lnSpc>
                <a:spcPct val="80000"/>
              </a:lnSpc>
              <a:spcBef>
                <a:spcPts val="2510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L’applicazione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rinforzo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differenziale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consiste  nel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classe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risposte e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trattenere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 rinforzo per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un’altra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classe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risposte</a:t>
            </a:r>
            <a:endParaRPr sz="2600">
              <a:latin typeface="Rockwell"/>
              <a:cs typeface="Rockwell"/>
            </a:endParaRPr>
          </a:p>
          <a:p>
            <a:pPr marL="469265" marR="1255395" indent="-457200">
              <a:lnSpc>
                <a:spcPct val="80000"/>
              </a:lnSpc>
              <a:spcBef>
                <a:spcPts val="249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Usato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riduzione dei  comportamenti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consiste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2</a:t>
            </a:r>
            <a:r>
              <a:rPr sz="26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componenti:</a:t>
            </a:r>
            <a:endParaRPr sz="2600">
              <a:latin typeface="Rockwell"/>
              <a:cs typeface="Rockwell"/>
            </a:endParaRPr>
          </a:p>
          <a:p>
            <a:pPr marL="1899285" marR="1401445" lvl="1" indent="-457834">
              <a:lnSpc>
                <a:spcPct val="80000"/>
              </a:lnSpc>
              <a:buClr>
                <a:srgbClr val="71A276"/>
              </a:buClr>
              <a:buSzPct val="69230"/>
              <a:buFont typeface="Arial"/>
              <a:buChar char="•"/>
              <a:tabLst>
                <a:tab pos="1899285" algn="l"/>
                <a:tab pos="1899920" algn="l"/>
              </a:tabLst>
            </a:pP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contingenza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un  comportamento</a:t>
            </a:r>
            <a:endParaRPr sz="2600">
              <a:latin typeface="Rockwell"/>
              <a:cs typeface="Rockwell"/>
            </a:endParaRPr>
          </a:p>
          <a:p>
            <a:pPr marL="1899285" lvl="1" indent="-457834">
              <a:lnSpc>
                <a:spcPts val="2500"/>
              </a:lnSpc>
              <a:buClr>
                <a:srgbClr val="71A276"/>
              </a:buClr>
              <a:buSzPct val="69230"/>
              <a:buFont typeface="Arial"/>
              <a:buChar char="•"/>
              <a:tabLst>
                <a:tab pos="1899285" algn="l"/>
                <a:tab pos="1899920" algn="l"/>
              </a:tabLst>
            </a:pP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Trattenere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rinforzo per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6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671269"/>
            <a:ext cx="7973059" cy="454469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69265" marR="5080" indent="-457200">
              <a:lnSpc>
                <a:spcPts val="2500"/>
              </a:lnSpc>
              <a:spcBef>
                <a:spcPts val="705"/>
              </a:spcBef>
            </a:pP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Analizziamo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le 4 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variazioni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differenziale</a:t>
            </a:r>
            <a:r>
              <a:rPr sz="2600" i="1" spc="-1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più 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utilizzate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r>
              <a:rPr sz="2600" i="1" spc="-25" dirty="0">
                <a:solidFill>
                  <a:srgbClr val="FFFFFF"/>
                </a:solidFill>
                <a:latin typeface="Rockwell"/>
                <a:cs typeface="Rockwell"/>
              </a:rPr>
              <a:t> letteratura:</a:t>
            </a:r>
            <a:endParaRPr sz="2600">
              <a:latin typeface="Rockwell"/>
              <a:cs typeface="Rockwell"/>
            </a:endParaRPr>
          </a:p>
          <a:p>
            <a:pPr marL="469900" indent="-457200">
              <a:lnSpc>
                <a:spcPts val="2810"/>
              </a:lnSpc>
              <a:spcBef>
                <a:spcPts val="1889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Differential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reinforcement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of</a:t>
            </a:r>
            <a:r>
              <a:rPr sz="2600" spc="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Rockwell"/>
                <a:cs typeface="Rockwell"/>
              </a:rPr>
              <a:t>incompatible</a:t>
            </a:r>
            <a:endParaRPr sz="2600">
              <a:latin typeface="Rockwell"/>
              <a:cs typeface="Rockwell"/>
            </a:endParaRPr>
          </a:p>
          <a:p>
            <a:pPr marL="469265">
              <a:lnSpc>
                <a:spcPts val="2810"/>
              </a:lnSpc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behavior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(DRI)</a:t>
            </a:r>
            <a:endParaRPr sz="2600">
              <a:latin typeface="Rockwell"/>
              <a:cs typeface="Rockwell"/>
            </a:endParaRPr>
          </a:p>
          <a:p>
            <a:pPr marL="469900" indent="-457200">
              <a:lnSpc>
                <a:spcPts val="2810"/>
              </a:lnSpc>
              <a:spcBef>
                <a:spcPts val="187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Differential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reinforcement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of</a:t>
            </a:r>
            <a:r>
              <a:rPr sz="2600" spc="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Rockwell"/>
                <a:cs typeface="Rockwell"/>
              </a:rPr>
              <a:t>alternative</a:t>
            </a:r>
            <a:endParaRPr sz="2600">
              <a:latin typeface="Rockwell"/>
              <a:cs typeface="Rockwell"/>
            </a:endParaRPr>
          </a:p>
          <a:p>
            <a:pPr marL="469265">
              <a:lnSpc>
                <a:spcPts val="2810"/>
              </a:lnSpc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behavior</a:t>
            </a:r>
            <a:r>
              <a:rPr sz="26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(DRA)</a:t>
            </a:r>
            <a:endParaRPr sz="2600">
              <a:latin typeface="Rockwell"/>
              <a:cs typeface="Rockwell"/>
            </a:endParaRPr>
          </a:p>
          <a:p>
            <a:pPr marL="469265" marR="832485" indent="-457200">
              <a:lnSpc>
                <a:spcPts val="2500"/>
              </a:lnSpc>
              <a:spcBef>
                <a:spcPts val="2470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Differential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reinforcement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of </a:t>
            </a:r>
            <a:r>
              <a:rPr sz="2600" b="1" spc="-5" dirty="0">
                <a:solidFill>
                  <a:srgbClr val="FFFFFF"/>
                </a:solidFill>
                <a:latin typeface="Rockwell"/>
                <a:cs typeface="Rockwell"/>
              </a:rPr>
              <a:t>other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behavior 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(DRA)</a:t>
            </a:r>
            <a:endParaRPr sz="2600">
              <a:latin typeface="Rockwell"/>
              <a:cs typeface="Rockwell"/>
            </a:endParaRPr>
          </a:p>
          <a:p>
            <a:pPr marL="469265" marR="13970" indent="-457200">
              <a:lnSpc>
                <a:spcPts val="2500"/>
              </a:lnSpc>
              <a:spcBef>
                <a:spcPts val="249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Differential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reinforcement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of </a:t>
            </a:r>
            <a:r>
              <a:rPr sz="2600" b="1" spc="-15" dirty="0">
                <a:solidFill>
                  <a:srgbClr val="FFFFFF"/>
                </a:solidFill>
                <a:latin typeface="Rockwell"/>
                <a:cs typeface="Rockwell"/>
              </a:rPr>
              <a:t>low </a:t>
            </a:r>
            <a:r>
              <a:rPr sz="2600" b="1" spc="-5" dirty="0">
                <a:solidFill>
                  <a:srgbClr val="FFFFFF"/>
                </a:solidFill>
                <a:latin typeface="Rockwell"/>
                <a:cs typeface="Rockwell"/>
              </a:rPr>
              <a:t>rate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of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behavior 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(DRL)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7628" rIns="0" bIns="0" rtlCol="0">
            <a:spAutoFit/>
          </a:bodyPr>
          <a:lstStyle/>
          <a:p>
            <a:pPr marL="469265" marR="5080" indent="-45720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Differential </a:t>
            </a:r>
            <a:r>
              <a:rPr spc="-15" dirty="0"/>
              <a:t>reinforcement </a:t>
            </a:r>
            <a:r>
              <a:rPr spc="-5" dirty="0"/>
              <a:t>of </a:t>
            </a:r>
            <a:r>
              <a:rPr b="1" spc="-10" dirty="0">
                <a:latin typeface="Rockwell"/>
                <a:cs typeface="Rockwell"/>
              </a:rPr>
              <a:t>incompatible </a:t>
            </a:r>
            <a:r>
              <a:rPr b="1" u="none" spc="-10" dirty="0">
                <a:latin typeface="Rockwell"/>
                <a:cs typeface="Rockwell"/>
              </a:rPr>
              <a:t> </a:t>
            </a:r>
            <a:r>
              <a:rPr spc="-15" dirty="0"/>
              <a:t>behavior</a:t>
            </a:r>
            <a:r>
              <a:rPr dirty="0"/>
              <a:t> </a:t>
            </a:r>
            <a:r>
              <a:rPr spc="-5" dirty="0"/>
              <a:t>(DRI)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2353182"/>
            <a:ext cx="8053070" cy="35248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69265" marR="223520" indent="-457200">
              <a:lnSpc>
                <a:spcPct val="90000"/>
              </a:lnSpc>
              <a:spcBef>
                <a:spcPts val="430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Nel DRI viene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rinforzato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avvenire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simultaneamente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2800" spc="-135" dirty="0">
                <a:solidFill>
                  <a:srgbClr val="FFFFFF"/>
                </a:solidFill>
                <a:latin typeface="Rockwell"/>
                <a:cs typeface="Rockwell"/>
              </a:rPr>
              <a:t>CP,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trattiene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 ogni emissione  del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71A276"/>
              </a:buClr>
              <a:buFont typeface="Wingdings 2"/>
              <a:buChar char=""/>
            </a:pPr>
            <a:endParaRPr sz="2600">
              <a:latin typeface="Times New Roman"/>
              <a:cs typeface="Times New Roman"/>
            </a:endParaRPr>
          </a:p>
          <a:p>
            <a:pPr marL="469265" marR="5080" indent="-457200">
              <a:lnSpc>
                <a:spcPct val="9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rinforzato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 il CP  appartengono alla stessa classe di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risposte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ma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topografie differenti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rendono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impossibile la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loro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emissione</a:t>
            </a:r>
            <a:r>
              <a:rPr sz="28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simultanea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274446"/>
            <a:ext cx="8063230" cy="644652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69265" marR="716280" indent="-457200">
              <a:lnSpc>
                <a:spcPct val="80000"/>
              </a:lnSpc>
              <a:spcBef>
                <a:spcPts val="725"/>
              </a:spcBef>
            </a:pP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Differential </a:t>
            </a:r>
            <a:r>
              <a:rPr sz="26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reinforcement of </a:t>
            </a:r>
            <a:r>
              <a:rPr sz="2600" b="1" i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alternative</a:t>
            </a:r>
            <a:r>
              <a:rPr sz="2600" b="1" i="1" u="heavy" spc="-1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2600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behavior </a:t>
            </a:r>
            <a:r>
              <a:rPr sz="2600" i="1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(DRA)</a:t>
            </a:r>
            <a:endParaRPr sz="2600">
              <a:latin typeface="Rockwell"/>
              <a:cs typeface="Rockwell"/>
            </a:endParaRPr>
          </a:p>
          <a:p>
            <a:pPr marL="469265" marR="52705" indent="-457200">
              <a:lnSpc>
                <a:spcPct val="80000"/>
              </a:lnSpc>
              <a:spcBef>
                <a:spcPts val="2500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DRA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ha caratteristiche molto simili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DRI,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questo caso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rinforza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 comportamento 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alternativo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(“desiderabile”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funzionale)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al CP</a:t>
            </a:r>
            <a:r>
              <a:rPr sz="2600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ma  </a:t>
            </a:r>
            <a:r>
              <a:rPr sz="2600" i="1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600" i="1" spc="5" dirty="0">
                <a:solidFill>
                  <a:srgbClr val="FFFFFF"/>
                </a:solidFill>
                <a:latin typeface="Rockwell"/>
                <a:cs typeface="Rockwell"/>
              </a:rPr>
              <a:t>necessariamente </a:t>
            </a:r>
            <a:r>
              <a:rPr sz="2600" i="1" spc="-5" dirty="0">
                <a:solidFill>
                  <a:srgbClr val="FFFFFF"/>
                </a:solidFill>
                <a:latin typeface="Rockwell"/>
                <a:cs typeface="Rockwell"/>
              </a:rPr>
              <a:t>incompatibile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con</a:t>
            </a:r>
            <a:r>
              <a:rPr sz="2600" spc="-1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esso</a:t>
            </a:r>
            <a:endParaRPr sz="2600">
              <a:latin typeface="Rockwell"/>
              <a:cs typeface="Rockwell"/>
            </a:endParaRPr>
          </a:p>
          <a:p>
            <a:pPr marL="469265" marR="5080" indent="-457200">
              <a:lnSpc>
                <a:spcPct val="80000"/>
              </a:lnSpc>
              <a:spcBef>
                <a:spcPts val="249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maestra </a:t>
            </a:r>
            <a:r>
              <a:rPr sz="2600" spc="25" dirty="0">
                <a:solidFill>
                  <a:srgbClr val="FFFFFF"/>
                </a:solidFill>
                <a:latin typeface="Rockwell"/>
                <a:cs typeface="Rockwell"/>
              </a:rPr>
              <a:t>fa </a:t>
            </a:r>
            <a:r>
              <a:rPr sz="2600" spc="-45" dirty="0">
                <a:solidFill>
                  <a:srgbClr val="FFFFFF"/>
                </a:solidFill>
                <a:latin typeface="Rockwell"/>
                <a:cs typeface="Rockwell"/>
              </a:rPr>
              <a:t>lavorare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insieme su un 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progetto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classe,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rinforza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 comportamenti di 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cooperazione,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due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studenti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“chiacchierano” 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troppo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con il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resto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della classe;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chiacchierare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incompatibile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con la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cooperazione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ma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sarà  meno </a:t>
            </a:r>
            <a:r>
              <a:rPr sz="2600" spc="-20" dirty="0">
                <a:solidFill>
                  <a:srgbClr val="FFFFFF"/>
                </a:solidFill>
                <a:latin typeface="Rockwell"/>
                <a:cs typeface="Rockwell"/>
              </a:rPr>
              <a:t>frequente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durante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lo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svolgimento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2600" spc="-35" dirty="0">
                <a:solidFill>
                  <a:srgbClr val="FFFFFF"/>
                </a:solidFill>
                <a:latin typeface="Rockwell"/>
                <a:cs typeface="Rockwell"/>
              </a:rPr>
              <a:t>progetto.</a:t>
            </a:r>
            <a:endParaRPr sz="2600">
              <a:latin typeface="Rockwell"/>
              <a:cs typeface="Rockwell"/>
            </a:endParaRPr>
          </a:p>
          <a:p>
            <a:pPr marL="469265" marR="357505" indent="-457200">
              <a:lnSpc>
                <a:spcPct val="80000"/>
              </a:lnSpc>
              <a:spcBef>
                <a:spcPts val="2500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Si può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alternativo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che 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occupi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tempo nel quale solitamente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avviene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il  CP anche se i due comportamenti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non sono  topograficamente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incompatibili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931291"/>
            <a:ext cx="7767320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706755" indent="-457200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DRA è una componente 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primaria</a:t>
            </a:r>
            <a:r>
              <a:rPr sz="28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degli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interventi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che utilizzano il</a:t>
            </a:r>
            <a:r>
              <a:rPr sz="28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FCT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71A276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469900" marR="181610" indent="-457200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Gli interventi di DRA/DRI possono anche 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utilizzare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negativo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fuga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dalle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richieste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è utilizzata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come  comportamento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alternativo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o incompatibile  con il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CP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71A276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questo caso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parleremo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i="1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800" i="1" spc="-40" dirty="0">
                <a:solidFill>
                  <a:srgbClr val="FFFFFF"/>
                </a:solidFill>
                <a:latin typeface="Rockwell"/>
                <a:cs typeface="Rockwell"/>
              </a:rPr>
              <a:t>negativo 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differenziale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i="1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alternativi </a:t>
            </a:r>
            <a:r>
              <a:rPr sz="2800" i="1" spc="-5" dirty="0">
                <a:solidFill>
                  <a:srgbClr val="FFFFFF"/>
                </a:solidFill>
                <a:latin typeface="Rockwell"/>
                <a:cs typeface="Rockwell"/>
              </a:rPr>
              <a:t>(o  </a:t>
            </a:r>
            <a:r>
              <a:rPr sz="2800" i="1" spc="-10" dirty="0">
                <a:solidFill>
                  <a:srgbClr val="FFFFFF"/>
                </a:solidFill>
                <a:latin typeface="Rockwell"/>
                <a:cs typeface="Rockwell"/>
              </a:rPr>
              <a:t>incompatibili)</a:t>
            </a:r>
            <a:r>
              <a:rPr sz="2800" i="1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DNRA/DNRI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5692" y="3306317"/>
            <a:ext cx="2450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none" spc="-5" dirty="0">
                <a:latin typeface="Rockwell"/>
                <a:cs typeface="Rockwell"/>
              </a:rPr>
              <a:t>PUNIZI</a:t>
            </a:r>
            <a:r>
              <a:rPr sz="3600" i="0" u="none" spc="5" dirty="0">
                <a:latin typeface="Rockwell"/>
                <a:cs typeface="Rockwell"/>
              </a:rPr>
              <a:t>O</a:t>
            </a:r>
            <a:r>
              <a:rPr sz="3600" i="0" u="none" spc="-5" dirty="0">
                <a:latin typeface="Rockwell"/>
                <a:cs typeface="Rockwell"/>
              </a:rPr>
              <a:t>NE</a:t>
            </a:r>
            <a:endParaRPr sz="3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0683" y="0"/>
            <a:ext cx="7479792" cy="1037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635" y="1477096"/>
            <a:ext cx="5142230" cy="430593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Punizione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positiva</a:t>
            </a:r>
            <a:endParaRPr sz="3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2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Rimproveri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0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Blocco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risposta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9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Esercizio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contingente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0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Ipercorrezione</a:t>
            </a:r>
            <a:endParaRPr sz="2800">
              <a:latin typeface="Calibri"/>
              <a:cs typeface="Calibri"/>
            </a:endParaRPr>
          </a:p>
          <a:p>
            <a:pPr marL="342265" marR="1708785" indent="-342265" algn="r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42265" algn="l"/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Punizione</a:t>
            </a:r>
            <a:r>
              <a:rPr sz="3200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negativa</a:t>
            </a:r>
            <a:endParaRPr sz="3200">
              <a:latin typeface="Calibri"/>
              <a:cs typeface="Calibri"/>
            </a:endParaRPr>
          </a:p>
          <a:p>
            <a:pPr marL="287020" marR="1611630" lvl="1" indent="-287020" algn="r">
              <a:lnSpc>
                <a:spcPct val="100000"/>
              </a:lnSpc>
              <a:spcBef>
                <a:spcPts val="725"/>
              </a:spcBef>
              <a:buFont typeface="Arial"/>
              <a:buChar char="–"/>
              <a:tabLst>
                <a:tab pos="287020" algn="l"/>
              </a:tabLst>
            </a:pP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Costo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risposta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0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Time out 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con/senza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esclusione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11879" y="306324"/>
            <a:ext cx="5102352" cy="850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8267" y="1723389"/>
            <a:ext cx="8512175" cy="4598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4040" indent="-342900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7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Rimprovero </a:t>
            </a:r>
            <a:r>
              <a:rPr sz="25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(reprimands):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 Attenzione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sia un 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rinforzo</a:t>
            </a:r>
            <a:endParaRPr sz="25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1A276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116839" indent="-342900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Blocco della </a:t>
            </a:r>
            <a:r>
              <a:rPr sz="25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risposta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(response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blocking): Intervento 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fisico effettuato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possibile appena si verifica CP  per </a:t>
            </a:r>
            <a:r>
              <a:rPr sz="2500" spc="-50" dirty="0">
                <a:solidFill>
                  <a:srgbClr val="FFFFFF"/>
                </a:solidFill>
                <a:latin typeface="Rockwell"/>
                <a:cs typeface="Rockwell"/>
              </a:rPr>
              <a:t>prevenire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bloccare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completamento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della 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risposta</a:t>
            </a:r>
            <a:endParaRPr sz="25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1A276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Esercizio </a:t>
            </a:r>
            <a:r>
              <a:rPr sz="25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contingente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 (Contingent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exercise):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soggetto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viene chiesto di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eseguire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risposta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è 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topograficamente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correlata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 CP (Es.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Alzarsi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e sedersi  10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volte)</a:t>
            </a:r>
            <a:endParaRPr sz="2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11879" y="306324"/>
            <a:ext cx="5102352" cy="850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5137" y="1723389"/>
            <a:ext cx="8182609" cy="3938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70000"/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5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Ipercorrezione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 (Overcorrection):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contingentemente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  verificarsi del CP al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richiesto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eseguire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un comportamento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faticoso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che è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direttamente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e  logicamente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correlato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5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problema.</a:t>
            </a:r>
            <a:endParaRPr sz="25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r>
              <a:rPr sz="1750" dirty="0">
                <a:solidFill>
                  <a:srgbClr val="71A276"/>
                </a:solidFill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800100" marR="725805" lvl="1" indent="-342900">
              <a:lnSpc>
                <a:spcPct val="100000"/>
              </a:lnSpc>
              <a:spcBef>
                <a:spcPts val="560"/>
              </a:spcBef>
              <a:buClr>
                <a:srgbClr val="AFCCAF"/>
              </a:buClr>
              <a:buSzPct val="90000"/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Restitutional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overcorrection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(riparare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danno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causato);</a:t>
            </a:r>
            <a:endParaRPr sz="2500">
              <a:latin typeface="Rockwell"/>
              <a:cs typeface="Rockwell"/>
            </a:endParaRPr>
          </a:p>
          <a:p>
            <a:pPr marL="800100" marR="34290" lvl="1" indent="-342900">
              <a:lnSpc>
                <a:spcPct val="100000"/>
              </a:lnSpc>
              <a:spcBef>
                <a:spcPts val="400"/>
              </a:spcBef>
              <a:buClr>
                <a:srgbClr val="AFCCAF"/>
              </a:buClr>
              <a:buSzPct val="90000"/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Positive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practive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overcorrection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(ripetere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corretta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forma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C per un tot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risposte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o  tempo)</a:t>
            </a:r>
            <a:endParaRPr sz="2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42132" y="32003"/>
            <a:ext cx="5404104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1794509"/>
            <a:ext cx="7723505" cy="43484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469900" marR="353695" indent="-457200">
              <a:lnSpc>
                <a:spcPts val="2300"/>
              </a:lnSpc>
              <a:spcBef>
                <a:spcPts val="660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Costo della Risposta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: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perdita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una specifica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somma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Sr+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si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verifica contingentemente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  </a:t>
            </a:r>
            <a:r>
              <a:rPr sz="2400" spc="-114" dirty="0">
                <a:solidFill>
                  <a:srgbClr val="FFFFFF"/>
                </a:solidFill>
                <a:latin typeface="Rockwell"/>
                <a:cs typeface="Rockwell"/>
              </a:rPr>
              <a:t>CP.</a:t>
            </a:r>
            <a:endParaRPr sz="2400">
              <a:latin typeface="Rockwell"/>
              <a:cs typeface="Rockwell"/>
            </a:endParaRPr>
          </a:p>
          <a:p>
            <a:pPr marL="469900" marR="5080" indent="-457200">
              <a:lnSpc>
                <a:spcPct val="80000"/>
              </a:lnSpc>
              <a:spcBef>
                <a:spcPts val="2335"/>
              </a:spcBef>
              <a:buClr>
                <a:srgbClr val="71A276"/>
              </a:buClr>
              <a:buSzPct val="6875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Time out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: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trattenere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le opportunità di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guadagnare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Sr+ o per uno specifico tempo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contingente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400" spc="-10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Rockwell"/>
                <a:cs typeface="Rockwell"/>
              </a:rPr>
              <a:t>CP.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Font typeface="Arial"/>
              <a:buChar char="•"/>
            </a:pPr>
            <a:endParaRPr sz="2350">
              <a:latin typeface="Times New Roman"/>
              <a:cs typeface="Times New Roman"/>
            </a:endParaRPr>
          </a:p>
          <a:p>
            <a:pPr marL="927100" marR="730885" lvl="1" indent="-457834">
              <a:lnSpc>
                <a:spcPct val="80000"/>
              </a:lnSpc>
              <a:buClr>
                <a:srgbClr val="AFCCAF"/>
              </a:buClr>
              <a:buSzPct val="89583"/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NonExclusion time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out</a:t>
            </a:r>
            <a:r>
              <a:rPr sz="24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più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etico,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meno 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restrittivo;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</a:t>
            </a:r>
            <a:r>
              <a:rPr sz="2400" spc="-1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completamente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rimosso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dal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setting</a:t>
            </a:r>
            <a:endParaRPr sz="24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AFCCAF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927100" marR="1010919" lvl="1" indent="-457834" algn="just">
              <a:lnSpc>
                <a:spcPct val="79800"/>
              </a:lnSpc>
              <a:buClr>
                <a:srgbClr val="AFCCAF"/>
              </a:buClr>
              <a:buSzPct val="89583"/>
              <a:buFont typeface="Arial"/>
              <a:buChar char="•"/>
              <a:tabLst>
                <a:tab pos="9277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Exclusion time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out</a:t>
            </a:r>
            <a:r>
              <a:rPr sz="24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rimosso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dall’ambiente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uno specifico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periodo,  contingente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Rockwell"/>
                <a:cs typeface="Rockwell"/>
              </a:rPr>
              <a:t>CP.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3676</Words>
  <Application>Microsoft Office PowerPoint</Application>
  <PresentationFormat>Presentazione su schermo (4:3)</PresentationFormat>
  <Paragraphs>415</Paragraphs>
  <Slides>75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75</vt:i4>
      </vt:variant>
    </vt:vector>
  </HeadingPairs>
  <TitlesOfParts>
    <vt:vector size="76" baseType="lpstr">
      <vt:lpstr>Office Theme</vt:lpstr>
      <vt:lpstr>Presentazione standard di PowerPoint</vt:lpstr>
      <vt:lpstr>Il trattamento dei Comportamenti Problematici</vt:lpstr>
      <vt:lpstr>Functional Behavior Assessment (FBA)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Escape and Avoidance</vt:lpstr>
      <vt:lpstr>Presentazione standard di PowerPoint</vt:lpstr>
      <vt:lpstr>L’assessment funzionale del comportamento (FBA) può  essere scomposto in 4 passi distinti:</vt:lpstr>
      <vt:lpstr>L’ASSESSMENT FUNZIONALE  INDIRETTO (intervista o ceck list)</vt:lpstr>
      <vt:lpstr>L’ASSESSMENT FUNZIONALE INDIRETTO</vt:lpstr>
      <vt:lpstr>L’ASSESSMENT FUNZIONALE  DIRETTO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Durante queste fasi il telefono viene  consegnato sempre alla fine della catena,  per stabilizzarla l’accesso al R+ viene  variato nei diversi step della catena</vt:lpstr>
      <vt:lpstr>Presentazione standard di PowerPoint</vt:lpstr>
      <vt:lpstr>Motivation and Behavior Modification</vt:lpstr>
      <vt:lpstr>Presentazione standard di PowerPoint</vt:lpstr>
      <vt:lpstr>Il trattamento dei Comportamenti Problematici</vt:lpstr>
      <vt:lpstr>Presentazione standard di PowerPoint</vt:lpstr>
      <vt:lpstr>Presentazione standard di PowerPoint</vt:lpstr>
      <vt:lpstr>Presentazione standard di PowerPoint</vt:lpstr>
      <vt:lpstr>Analizziamo 3 antecedent interventions  (Contingency independent) che hanno una  letteratura consistente :</vt:lpstr>
      <vt:lpstr>Presentazione standard di PowerPoint</vt:lpstr>
      <vt:lpstr>Nel Rinforzo non contingente (NCR) possono  essere usate 3 procedure diverse:</vt:lpstr>
      <vt:lpstr>Usare il NCR efficacemente: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trattamento dei Comportamenti Problematici</vt:lpstr>
      <vt:lpstr>Extinction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Differential Reinforcement</vt:lpstr>
      <vt:lpstr>Presentazione standard di PowerPoint</vt:lpstr>
      <vt:lpstr>Presentazione standard di PowerPoint</vt:lpstr>
      <vt:lpstr>Differential reinforcement of incompatible  behavior (DRI)</vt:lpstr>
      <vt:lpstr>Presentazione standard di PowerPoint</vt:lpstr>
      <vt:lpstr>Presentazione standard di PowerPoint</vt:lpstr>
      <vt:lpstr>PUNIZIONE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User</cp:lastModifiedBy>
  <cp:revision>43</cp:revision>
  <dcterms:created xsi:type="dcterms:W3CDTF">2019-10-09T16:29:07Z</dcterms:created>
  <dcterms:modified xsi:type="dcterms:W3CDTF">2019-12-16T22:49:31Z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2019-10-09T00:00:00Z</vt:filetime>
  </property>
</Properties>
</file>