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17" r:id="rId40"/>
    <p:sldId id="318" r:id="rId41"/>
    <p:sldId id="319" r:id="rId42"/>
    <p:sldId id="321" r:id="rId43"/>
    <p:sldId id="328" r:id="rId44"/>
    <p:sldId id="329" r:id="rId45"/>
    <p:sldId id="330" r:id="rId46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170" autoAdjust="0"/>
  </p:normalViewPr>
  <p:slideViewPr>
    <p:cSldViewPr>
      <p:cViewPr>
        <p:scale>
          <a:sx n="76" d="100"/>
          <a:sy n="76" d="100"/>
        </p:scale>
        <p:origin x="-1224" y="-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presProps" Target="presProps.xml" /><Relationship Id="rId50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viewProps" Target="viewProps.xml" /><Relationship Id="rId8" Type="http://schemas.openxmlformats.org/officeDocument/2006/relationships/slide" Target="slides/slide7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3.png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368295" y="685800"/>
            <a:ext cx="4599432" cy="795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8509" y="496011"/>
            <a:ext cx="718698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200" y="1074547"/>
            <a:ext cx="8485505" cy="1701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 /><Relationship Id="rId13" Type="http://schemas.openxmlformats.org/officeDocument/2006/relationships/image" Target="../media/image29.png" /><Relationship Id="rId18" Type="http://schemas.openxmlformats.org/officeDocument/2006/relationships/image" Target="../media/image34.png" /><Relationship Id="rId3" Type="http://schemas.openxmlformats.org/officeDocument/2006/relationships/image" Target="../media/image19.png" /><Relationship Id="rId7" Type="http://schemas.openxmlformats.org/officeDocument/2006/relationships/image" Target="../media/image23.png" /><Relationship Id="rId12" Type="http://schemas.openxmlformats.org/officeDocument/2006/relationships/image" Target="../media/image28.png" /><Relationship Id="rId17" Type="http://schemas.openxmlformats.org/officeDocument/2006/relationships/image" Target="../media/image33.png" /><Relationship Id="rId2" Type="http://schemas.openxmlformats.org/officeDocument/2006/relationships/image" Target="../media/image18.png" /><Relationship Id="rId16" Type="http://schemas.openxmlformats.org/officeDocument/2006/relationships/image" Target="../media/image3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2.png" /><Relationship Id="rId11" Type="http://schemas.openxmlformats.org/officeDocument/2006/relationships/image" Target="../media/image27.png" /><Relationship Id="rId5" Type="http://schemas.openxmlformats.org/officeDocument/2006/relationships/image" Target="../media/image21.png" /><Relationship Id="rId15" Type="http://schemas.openxmlformats.org/officeDocument/2006/relationships/image" Target="../media/image31.png" /><Relationship Id="rId10" Type="http://schemas.openxmlformats.org/officeDocument/2006/relationships/image" Target="../media/image26.png" /><Relationship Id="rId4" Type="http://schemas.openxmlformats.org/officeDocument/2006/relationships/image" Target="../media/image20.png" /><Relationship Id="rId9" Type="http://schemas.openxmlformats.org/officeDocument/2006/relationships/image" Target="../media/image25.png" /><Relationship Id="rId14" Type="http://schemas.openxmlformats.org/officeDocument/2006/relationships/image" Target="../media/image30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 /><Relationship Id="rId13" Type="http://schemas.openxmlformats.org/officeDocument/2006/relationships/image" Target="../media/image45.png" /><Relationship Id="rId18" Type="http://schemas.openxmlformats.org/officeDocument/2006/relationships/image" Target="../media/image50.png" /><Relationship Id="rId26" Type="http://schemas.openxmlformats.org/officeDocument/2006/relationships/image" Target="../media/image58.png" /><Relationship Id="rId3" Type="http://schemas.openxmlformats.org/officeDocument/2006/relationships/image" Target="../media/image35.png" /><Relationship Id="rId21" Type="http://schemas.openxmlformats.org/officeDocument/2006/relationships/image" Target="../media/image53.png" /><Relationship Id="rId7" Type="http://schemas.openxmlformats.org/officeDocument/2006/relationships/image" Target="../media/image39.png" /><Relationship Id="rId12" Type="http://schemas.openxmlformats.org/officeDocument/2006/relationships/image" Target="../media/image44.png" /><Relationship Id="rId17" Type="http://schemas.openxmlformats.org/officeDocument/2006/relationships/image" Target="../media/image49.png" /><Relationship Id="rId25" Type="http://schemas.openxmlformats.org/officeDocument/2006/relationships/image" Target="../media/image57.png" /><Relationship Id="rId33" Type="http://schemas.openxmlformats.org/officeDocument/2006/relationships/image" Target="../media/image34.png" /><Relationship Id="rId2" Type="http://schemas.openxmlformats.org/officeDocument/2006/relationships/image" Target="../media/image9.png" /><Relationship Id="rId16" Type="http://schemas.openxmlformats.org/officeDocument/2006/relationships/image" Target="../media/image48.png" /><Relationship Id="rId20" Type="http://schemas.openxmlformats.org/officeDocument/2006/relationships/image" Target="../media/image52.png" /><Relationship Id="rId29" Type="http://schemas.openxmlformats.org/officeDocument/2006/relationships/image" Target="../media/image6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8.png" /><Relationship Id="rId11" Type="http://schemas.openxmlformats.org/officeDocument/2006/relationships/image" Target="../media/image43.png" /><Relationship Id="rId24" Type="http://schemas.openxmlformats.org/officeDocument/2006/relationships/image" Target="../media/image56.png" /><Relationship Id="rId32" Type="http://schemas.openxmlformats.org/officeDocument/2006/relationships/image" Target="../media/image64.png" /><Relationship Id="rId5" Type="http://schemas.openxmlformats.org/officeDocument/2006/relationships/image" Target="../media/image37.png" /><Relationship Id="rId15" Type="http://schemas.openxmlformats.org/officeDocument/2006/relationships/image" Target="../media/image47.png" /><Relationship Id="rId23" Type="http://schemas.openxmlformats.org/officeDocument/2006/relationships/image" Target="../media/image55.png" /><Relationship Id="rId28" Type="http://schemas.openxmlformats.org/officeDocument/2006/relationships/image" Target="../media/image60.png" /><Relationship Id="rId10" Type="http://schemas.openxmlformats.org/officeDocument/2006/relationships/image" Target="../media/image42.png" /><Relationship Id="rId19" Type="http://schemas.openxmlformats.org/officeDocument/2006/relationships/image" Target="../media/image51.png" /><Relationship Id="rId31" Type="http://schemas.openxmlformats.org/officeDocument/2006/relationships/image" Target="../media/image63.png" /><Relationship Id="rId4" Type="http://schemas.openxmlformats.org/officeDocument/2006/relationships/image" Target="../media/image36.png" /><Relationship Id="rId9" Type="http://schemas.openxmlformats.org/officeDocument/2006/relationships/image" Target="../media/image41.png" /><Relationship Id="rId14" Type="http://schemas.openxmlformats.org/officeDocument/2006/relationships/image" Target="../media/image46.png" /><Relationship Id="rId22" Type="http://schemas.openxmlformats.org/officeDocument/2006/relationships/image" Target="../media/image54.png" /><Relationship Id="rId27" Type="http://schemas.openxmlformats.org/officeDocument/2006/relationships/image" Target="../media/image59.png" /><Relationship Id="rId30" Type="http://schemas.openxmlformats.org/officeDocument/2006/relationships/image" Target="../media/image62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0.jpe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2.jpe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4.jpe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79.jpeg" /><Relationship Id="rId4" Type="http://schemas.openxmlformats.org/officeDocument/2006/relationships/image" Target="../media/image78.png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83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84.png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200" y="365759"/>
            <a:ext cx="3831336" cy="786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5573" y="1700809"/>
            <a:ext cx="7559675" cy="4321175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84175" marR="499109" indent="-293370">
              <a:lnSpc>
                <a:spcPts val="3030"/>
              </a:lnSpc>
              <a:spcBef>
                <a:spcPts val="310"/>
              </a:spcBef>
              <a:buSzPct val="69642"/>
              <a:buFont typeface="Wingdings 2"/>
              <a:buChar char=""/>
              <a:tabLst>
                <a:tab pos="384810" algn="l"/>
              </a:tabLst>
            </a:pP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Controllo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dello Stimolo:</a:t>
            </a:r>
            <a:r>
              <a:rPr sz="2800" spc="-2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Discriminazione, 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Generalizzazione</a:t>
            </a:r>
            <a:endParaRPr sz="2800">
              <a:latin typeface="Rockwell"/>
              <a:cs typeface="Rockwell"/>
            </a:endParaRPr>
          </a:p>
          <a:p>
            <a:pPr marL="384175" indent="-293370">
              <a:lnSpc>
                <a:spcPct val="100000"/>
              </a:lnSpc>
              <a:spcBef>
                <a:spcPts val="2640"/>
              </a:spcBef>
              <a:buSzPct val="69642"/>
              <a:buFont typeface="Wingdings 2"/>
              <a:buChar char=""/>
              <a:tabLst>
                <a:tab pos="384810" algn="l"/>
              </a:tabLst>
            </a:pP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Prompting</a:t>
            </a:r>
            <a:endParaRPr sz="2800">
              <a:latin typeface="Rockwell"/>
              <a:cs typeface="Rockwell"/>
            </a:endParaRPr>
          </a:p>
          <a:p>
            <a:pPr marL="384175" indent="-293370">
              <a:lnSpc>
                <a:spcPct val="100000"/>
              </a:lnSpc>
              <a:spcBef>
                <a:spcPts val="2690"/>
              </a:spcBef>
              <a:buSzPct val="69642"/>
              <a:buFont typeface="Wingdings 2"/>
              <a:buChar char=""/>
              <a:tabLst>
                <a:tab pos="384810" algn="l"/>
              </a:tabLst>
            </a:pP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Chaining/Task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Analisys</a:t>
            </a:r>
            <a:endParaRPr sz="2800">
              <a:latin typeface="Rockwell"/>
              <a:cs typeface="Rockwell"/>
            </a:endParaRPr>
          </a:p>
          <a:p>
            <a:pPr marL="384175" indent="-293370">
              <a:lnSpc>
                <a:spcPct val="100000"/>
              </a:lnSpc>
              <a:spcBef>
                <a:spcPts val="2690"/>
              </a:spcBef>
              <a:buSzPct val="69642"/>
              <a:buFont typeface="Wingdings 2"/>
              <a:buChar char=""/>
              <a:tabLst>
                <a:tab pos="384810" algn="l"/>
              </a:tabLst>
            </a:pP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Shaping</a:t>
            </a:r>
            <a:endParaRPr sz="2800">
              <a:latin typeface="Rockwell"/>
              <a:cs typeface="Rockwell"/>
            </a:endParaRPr>
          </a:p>
          <a:p>
            <a:pPr marL="384175" indent="-293370">
              <a:lnSpc>
                <a:spcPct val="100000"/>
              </a:lnSpc>
              <a:spcBef>
                <a:spcPts val="2690"/>
              </a:spcBef>
              <a:buSzPct val="69642"/>
              <a:buFont typeface="Wingdings 2"/>
              <a:buChar char=""/>
              <a:tabLst>
                <a:tab pos="384810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Mantenimento e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Generalizzazione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0915" y="365759"/>
            <a:ext cx="641603" cy="661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7058" y="860806"/>
            <a:ext cx="55606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Rockwell"/>
                <a:cs typeface="Rockwell"/>
              </a:rPr>
              <a:t>Condizionamento</a:t>
            </a:r>
            <a:r>
              <a:rPr sz="3200" b="1" spc="-90" dirty="0">
                <a:latin typeface="Rockwell"/>
                <a:cs typeface="Rockwell"/>
              </a:rPr>
              <a:t> </a:t>
            </a:r>
            <a:r>
              <a:rPr sz="3200" b="1" dirty="0">
                <a:latin typeface="Rockwell"/>
                <a:cs typeface="Rockwell"/>
              </a:rPr>
              <a:t>Operante</a:t>
            </a:r>
            <a:endParaRPr sz="3200">
              <a:latin typeface="Rockwell"/>
              <a:cs typeface="Rockwel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406" y="1961515"/>
            <a:ext cx="7204075" cy="36106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0005" marR="1772920" indent="-27940">
              <a:lnSpc>
                <a:spcPct val="80000"/>
              </a:lnSpc>
              <a:spcBef>
                <a:spcPts val="675"/>
              </a:spcBef>
              <a:buSzPct val="68750"/>
              <a:buFont typeface="Arial"/>
              <a:buChar char="•"/>
              <a:tabLst>
                <a:tab pos="304800" algn="l"/>
                <a:tab pos="3054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ratto riceve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pezzetto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cibo  contingentemente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2400" spc="-40" dirty="0">
                <a:solidFill>
                  <a:srgbClr val="FFFFFF"/>
                </a:solidFill>
                <a:latin typeface="Rockwell"/>
                <a:cs typeface="Rockwell"/>
              </a:rPr>
              <a:t>premere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</a:t>
            </a:r>
            <a:r>
              <a:rPr sz="24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leva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304800" indent="-292735">
              <a:lnSpc>
                <a:spcPts val="2595"/>
              </a:lnSpc>
              <a:buSzPct val="68750"/>
              <a:buFont typeface="Arial"/>
              <a:buChar char="•"/>
              <a:tabLst>
                <a:tab pos="304800" algn="l"/>
                <a:tab pos="30543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contingenza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rinforzo aumenterà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endParaRPr sz="2400">
              <a:latin typeface="Rockwell"/>
              <a:cs typeface="Rockwell"/>
            </a:endParaRPr>
          </a:p>
          <a:p>
            <a:pPr marL="40005">
              <a:lnSpc>
                <a:spcPts val="2595"/>
              </a:lnSpc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frequenza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“premere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2400" spc="-1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leva”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Times New Roman"/>
              <a:cs typeface="Times New Roman"/>
            </a:endParaRPr>
          </a:p>
          <a:p>
            <a:pPr marL="40005" marR="5080" indent="-27940">
              <a:lnSpc>
                <a:spcPct val="80000"/>
              </a:lnSpc>
              <a:buSzPct val="68750"/>
              <a:buFont typeface="Arial"/>
              <a:buChar char="•"/>
              <a:tabLst>
                <a:tab pos="304800" algn="l"/>
                <a:tab pos="3054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rinforzo per </a:t>
            </a:r>
            <a:r>
              <a:rPr sz="2400" spc="-40" dirty="0">
                <a:solidFill>
                  <a:srgbClr val="FFFFFF"/>
                </a:solidFill>
                <a:latin typeface="Rockwell"/>
                <a:cs typeface="Rockwell"/>
              </a:rPr>
              <a:t>premere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leva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disponibile  soltanto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presenza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altri specifici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stimoli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(per  es., un suono)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allora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suono assumerà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proprietà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 stimolo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discriminativo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– SD per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“premere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2400" spc="-1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leva”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28800" y="137160"/>
            <a:ext cx="5500115" cy="950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90473" y="1416811"/>
            <a:ext cx="7324090" cy="506158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04800" marR="5080" indent="-292735" algn="just">
              <a:lnSpc>
                <a:spcPts val="3020"/>
              </a:lnSpc>
              <a:spcBef>
                <a:spcPts val="480"/>
              </a:spcBef>
              <a:buSzPct val="69642"/>
              <a:buFont typeface="Arial"/>
              <a:buChar char="•"/>
              <a:tabLst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questo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caso si dice che è stato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raggiunto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lo Stimulus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control (controllo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dello</a:t>
            </a:r>
            <a:r>
              <a:rPr sz="28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stimolo)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FF"/>
              </a:buClr>
              <a:buFont typeface="Arial"/>
              <a:buChar char="•"/>
            </a:pPr>
            <a:endParaRPr sz="2550">
              <a:latin typeface="Times New Roman"/>
              <a:cs typeface="Times New Roman"/>
            </a:endParaRPr>
          </a:p>
          <a:p>
            <a:pPr marL="304800" marR="222885" indent="-292735">
              <a:lnSpc>
                <a:spcPct val="90000"/>
              </a:lnSpc>
              <a:buSzPct val="69642"/>
              <a:buFont typeface="Arial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Lo Stimulus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Control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ottiene quando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un  aspetto del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(per es., la 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frequenza,</a:t>
            </a:r>
            <a:r>
              <a:rPr sz="2800" spc="-2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latenza,</a:t>
            </a:r>
            <a:r>
              <a:rPr sz="2800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durata,</a:t>
            </a:r>
            <a:r>
              <a:rPr sz="2800" spc="-2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l’intensità)  si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presenta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maniera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differenziata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(è 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alterato)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presenza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uno stimolo  antecedente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Arial"/>
              <a:buChar char="•"/>
            </a:pPr>
            <a:endParaRPr sz="2650">
              <a:latin typeface="Times New Roman"/>
              <a:cs typeface="Times New Roman"/>
            </a:endParaRPr>
          </a:p>
          <a:p>
            <a:pPr marL="304800" marR="62230" indent="-292735" algn="just">
              <a:lnSpc>
                <a:spcPts val="3020"/>
              </a:lnSpc>
              <a:buSzPct val="69642"/>
              <a:buFont typeface="Arial"/>
              <a:buChar char="•"/>
              <a:tabLst>
                <a:tab pos="305435" algn="l"/>
              </a:tabLst>
            </a:pP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L’aumentata frequenza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800" spc="-45" dirty="0">
                <a:solidFill>
                  <a:srgbClr val="FFFFFF"/>
                </a:solidFill>
                <a:latin typeface="Rockwell"/>
                <a:cs typeface="Rockwell"/>
              </a:rPr>
              <a:t>premere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leva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presenza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 suono si dice che è sotto lo  Stimulus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Control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(del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suono,</a:t>
            </a:r>
            <a:r>
              <a:rPr sz="2800" spc="-2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chiaramente)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303" y="427100"/>
            <a:ext cx="8228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i="1" spc="-5" dirty="0">
                <a:latin typeface="Rockwell"/>
                <a:cs typeface="Rockwell"/>
              </a:rPr>
              <a:t>STIMULUS CONTROL </a:t>
            </a:r>
            <a:r>
              <a:rPr b="1" i="1" spc="-10" dirty="0">
                <a:latin typeface="Rockwell"/>
                <a:cs typeface="Rockwell"/>
              </a:rPr>
              <a:t>DEL</a:t>
            </a:r>
            <a:r>
              <a:rPr b="1" i="1" spc="-35" dirty="0">
                <a:latin typeface="Rockwell"/>
                <a:cs typeface="Rockwell"/>
              </a:rPr>
              <a:t> </a:t>
            </a:r>
            <a:r>
              <a:rPr b="1" i="1" spc="-20" dirty="0">
                <a:latin typeface="Rockwell"/>
                <a:cs typeface="Rockwell"/>
              </a:rPr>
              <a:t>COMPORTAMENTO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4339" y="1364995"/>
            <a:ext cx="742124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53035" algn="just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Raggiungere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lo Stimulus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Control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significa che la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probabilità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di  emissione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un comportamento varia a seconda dello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stimolo 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presente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quel</a:t>
            </a:r>
            <a:r>
              <a:rPr sz="20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momento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 indent="62230" algn="just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Quando un comportamento è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sotto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“Controllo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dello</a:t>
            </a:r>
            <a:r>
              <a:rPr sz="2000" spc="-1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Stimolo”, 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allora: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buAutoNum type="arabicPeriod"/>
              <a:tabLst>
                <a:tab pos="26733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Il comportamento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verificherà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è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presente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Rockwell"/>
              <a:buAutoNum type="arabicPeriod"/>
            </a:pPr>
            <a:endParaRPr sz="2050">
              <a:latin typeface="Times New Roman"/>
              <a:cs typeface="Times New Roman"/>
            </a:endParaRPr>
          </a:p>
          <a:p>
            <a:pPr marL="12700" marR="612775">
              <a:lnSpc>
                <a:spcPct val="100000"/>
              </a:lnSpc>
              <a:buAutoNum type="arabicPeriod"/>
              <a:tabLst>
                <a:tab pos="26733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Il comportamento non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verificherà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è  assente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7493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Molti dei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nostri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comportamenti sono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sotto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Controllo</a:t>
            </a:r>
            <a:r>
              <a:rPr sz="20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dello</a:t>
            </a:r>
            <a:endParaRPr sz="20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Stimolo</a:t>
            </a:r>
            <a:endParaRPr sz="2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7655" y="911352"/>
            <a:ext cx="6803135" cy="58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7655" y="1338072"/>
            <a:ext cx="5634228" cy="582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16396" y="1338072"/>
            <a:ext cx="563879" cy="5821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9303" rIns="0" bIns="0" rtlCol="0">
            <a:spAutoFit/>
          </a:bodyPr>
          <a:lstStyle/>
          <a:p>
            <a:pPr marL="300355" marR="5080">
              <a:lnSpc>
                <a:spcPct val="100000"/>
              </a:lnSpc>
              <a:spcBef>
                <a:spcPts val="95"/>
              </a:spcBef>
            </a:pPr>
            <a:r>
              <a:rPr b="1" i="1" spc="-5" dirty="0">
                <a:latin typeface="Rockwell"/>
                <a:cs typeface="Rockwell"/>
              </a:rPr>
              <a:t>Esempi </a:t>
            </a:r>
            <a:r>
              <a:rPr b="1" i="1" dirty="0">
                <a:latin typeface="Rockwell"/>
                <a:cs typeface="Rockwell"/>
              </a:rPr>
              <a:t>quotidiani </a:t>
            </a:r>
            <a:r>
              <a:rPr b="1" i="1" spc="-5" dirty="0">
                <a:latin typeface="Rockwell"/>
                <a:cs typeface="Rockwell"/>
              </a:rPr>
              <a:t>di </a:t>
            </a:r>
            <a:r>
              <a:rPr b="1" i="1" dirty="0">
                <a:latin typeface="Rockwell"/>
                <a:cs typeface="Rockwell"/>
              </a:rPr>
              <a:t>comportamenti  </a:t>
            </a:r>
            <a:r>
              <a:rPr b="1" i="1" spc="-5" dirty="0">
                <a:latin typeface="Rockwell"/>
                <a:cs typeface="Rockwell"/>
              </a:rPr>
              <a:t>sotto il Controllo </a:t>
            </a:r>
            <a:r>
              <a:rPr b="1" i="1" dirty="0">
                <a:latin typeface="Rockwell"/>
                <a:cs typeface="Rockwell"/>
              </a:rPr>
              <a:t>dello</a:t>
            </a:r>
            <a:r>
              <a:rPr b="1" i="1" spc="-10" dirty="0">
                <a:latin typeface="Rockwell"/>
                <a:cs typeface="Rockwell"/>
              </a:rPr>
              <a:t> </a:t>
            </a:r>
            <a:r>
              <a:rPr b="1" i="1" spc="-5" dirty="0">
                <a:latin typeface="Rockwell"/>
                <a:cs typeface="Rockwell"/>
              </a:rPr>
              <a:t>Stimolo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1600" y="2708910"/>
            <a:ext cx="6769100" cy="20069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46050">
              <a:lnSpc>
                <a:spcPct val="100000"/>
              </a:lnSpc>
            </a:pPr>
            <a:r>
              <a:rPr sz="1800" spc="-10" dirty="0">
                <a:latin typeface="Rockwell"/>
                <a:cs typeface="Rockwell"/>
              </a:rPr>
              <a:t>Rispondere </a:t>
            </a:r>
            <a:r>
              <a:rPr sz="1800" dirty="0">
                <a:latin typeface="Rockwell"/>
                <a:cs typeface="Rockwell"/>
              </a:rPr>
              <a:t>a </a:t>
            </a:r>
            <a:r>
              <a:rPr sz="1800" spc="-10" dirty="0">
                <a:latin typeface="Rockwell"/>
                <a:cs typeface="Rockwell"/>
              </a:rPr>
              <a:t>Telefono </a:t>
            </a:r>
            <a:r>
              <a:rPr sz="1800" spc="-5" dirty="0">
                <a:latin typeface="Rockwell"/>
                <a:cs typeface="Rockwell"/>
              </a:rPr>
              <a:t>quando </a:t>
            </a:r>
            <a:r>
              <a:rPr sz="1800" dirty="0">
                <a:latin typeface="Rockwell"/>
                <a:cs typeface="Rockwell"/>
              </a:rPr>
              <a:t>il telefono</a:t>
            </a:r>
            <a:r>
              <a:rPr sz="1800" spc="-5" dirty="0">
                <a:latin typeface="Rockwell"/>
                <a:cs typeface="Rockwell"/>
              </a:rPr>
              <a:t> </a:t>
            </a:r>
            <a:r>
              <a:rPr sz="1800" dirty="0">
                <a:latin typeface="Rockwell"/>
                <a:cs typeface="Rockwell"/>
              </a:rPr>
              <a:t>suona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91440" marR="411480" indent="54610">
              <a:lnSpc>
                <a:spcPct val="100000"/>
              </a:lnSpc>
            </a:pPr>
            <a:r>
              <a:rPr sz="1800" spc="-15" dirty="0">
                <a:latin typeface="Rockwell"/>
                <a:cs typeface="Rockwell"/>
              </a:rPr>
              <a:t>Guidare </a:t>
            </a:r>
            <a:r>
              <a:rPr sz="1800" dirty="0">
                <a:latin typeface="Rockwell"/>
                <a:cs typeface="Rockwell"/>
              </a:rPr>
              <a:t>– fermarsi/ripartire </a:t>
            </a:r>
            <a:r>
              <a:rPr sz="1800" spc="-5" dirty="0">
                <a:latin typeface="Rockwell"/>
                <a:cs typeface="Rockwell"/>
              </a:rPr>
              <a:t>quando </a:t>
            </a:r>
            <a:r>
              <a:rPr sz="1800" dirty="0">
                <a:latin typeface="Rockwell"/>
                <a:cs typeface="Rockwell"/>
              </a:rPr>
              <a:t>è </a:t>
            </a:r>
            <a:r>
              <a:rPr sz="1800" spc="-15" dirty="0">
                <a:latin typeface="Rockwell"/>
                <a:cs typeface="Rockwell"/>
              </a:rPr>
              <a:t>presente </a:t>
            </a:r>
            <a:r>
              <a:rPr sz="1800" dirty="0">
                <a:latin typeface="Rockwell"/>
                <a:cs typeface="Rockwell"/>
              </a:rPr>
              <a:t>il </a:t>
            </a:r>
            <a:r>
              <a:rPr sz="1800" spc="-5" dirty="0" err="1">
                <a:latin typeface="Rockwell"/>
                <a:cs typeface="Rockwell"/>
              </a:rPr>
              <a:t>semaforo</a:t>
            </a:r>
            <a:r>
              <a:rPr sz="1800" spc="-5" dirty="0">
                <a:latin typeface="Rockwell"/>
                <a:cs typeface="Rockwell"/>
              </a:rPr>
              <a:t>  </a:t>
            </a:r>
            <a:r>
              <a:rPr sz="1800" spc="-15" dirty="0" err="1">
                <a:latin typeface="Rockwell"/>
                <a:cs typeface="Rockwell"/>
              </a:rPr>
              <a:t>ro</a:t>
            </a:r>
            <a:r>
              <a:rPr lang="it-IT" sz="1800" spc="-15" dirty="0" err="1">
                <a:latin typeface="Rockwell"/>
                <a:cs typeface="Rockwell"/>
              </a:rPr>
              <a:t>sso</a:t>
            </a:r>
            <a:endParaRPr sz="1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1800" spc="5" dirty="0">
                <a:latin typeface="Rockwell"/>
                <a:cs typeface="Rockwell"/>
              </a:rPr>
              <a:t>Altri</a:t>
            </a:r>
            <a:r>
              <a:rPr sz="1800" spc="-30" dirty="0">
                <a:latin typeface="Rockwell"/>
                <a:cs typeface="Rockwell"/>
              </a:rPr>
              <a:t> </a:t>
            </a:r>
            <a:r>
              <a:rPr sz="1800" spc="-5" dirty="0">
                <a:latin typeface="Rockwell"/>
                <a:cs typeface="Rockwell"/>
              </a:rPr>
              <a:t>esempi?</a:t>
            </a:r>
            <a:endParaRPr sz="1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8076" y="292608"/>
            <a:ext cx="7978140" cy="1261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4339" y="2245868"/>
            <a:ext cx="7352665" cy="3380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5435" marR="608330" indent="-293370">
              <a:lnSpc>
                <a:spcPct val="100000"/>
              </a:lnSpc>
              <a:spcBef>
                <a:spcPts val="105"/>
              </a:spcBef>
              <a:buSzPct val="70000"/>
              <a:buFont typeface="Wingdings 2"/>
              <a:buChar char=""/>
              <a:tabLst>
                <a:tab pos="305435" algn="l"/>
                <a:tab pos="306070" algn="l"/>
              </a:tabLst>
            </a:pPr>
            <a:r>
              <a:rPr sz="2000" spc="-30" dirty="0">
                <a:solidFill>
                  <a:srgbClr val="FFFFFF"/>
                </a:solidFill>
                <a:latin typeface="Rockwell"/>
                <a:cs typeface="Rockwell"/>
              </a:rPr>
              <a:t>Toccare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un’auto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blue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risposta a “qual è quella</a:t>
            </a:r>
            <a:r>
              <a:rPr sz="2000" spc="-2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blu?”è 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rinforzato</a:t>
            </a:r>
            <a:endParaRPr sz="2000">
              <a:latin typeface="Rockwell"/>
              <a:cs typeface="Rockwell"/>
            </a:endParaRPr>
          </a:p>
          <a:p>
            <a:pPr marL="305435" marR="202565" indent="-293370">
              <a:lnSpc>
                <a:spcPct val="100000"/>
              </a:lnSpc>
              <a:buSzPct val="70000"/>
              <a:buFont typeface="Wingdings 2"/>
              <a:buChar char=""/>
              <a:tabLst>
                <a:tab pos="305435" algn="l"/>
                <a:tab pos="306070" algn="l"/>
              </a:tabLst>
            </a:pPr>
            <a:r>
              <a:rPr sz="2000" spc="-30" dirty="0">
                <a:solidFill>
                  <a:srgbClr val="FFFFFF"/>
                </a:solidFill>
                <a:latin typeface="Rockwell"/>
                <a:cs typeface="Rockwell"/>
              </a:rPr>
              <a:t>Toccare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l’auto </a:t>
            </a:r>
            <a:r>
              <a:rPr sz="2000" spc="-25" dirty="0">
                <a:solidFill>
                  <a:srgbClr val="FFFFFF"/>
                </a:solidFill>
                <a:latin typeface="Rockwell"/>
                <a:cs typeface="Rockwell"/>
              </a:rPr>
              <a:t>verde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risposta a “qual è l’auto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blu?”</a:t>
            </a:r>
            <a:r>
              <a:rPr sz="2000" spc="-3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non è 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rinforzato</a:t>
            </a:r>
            <a:endParaRPr sz="2000">
              <a:latin typeface="Rockwell"/>
              <a:cs typeface="Rockwell"/>
            </a:endParaRPr>
          </a:p>
          <a:p>
            <a:pPr marR="191135"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MA</a:t>
            </a:r>
            <a:endParaRPr sz="2000">
              <a:latin typeface="Rockwell"/>
              <a:cs typeface="Rockwell"/>
            </a:endParaRPr>
          </a:p>
          <a:p>
            <a:pPr marL="305435" marR="5080" indent="-293370">
              <a:lnSpc>
                <a:spcPct val="100000"/>
              </a:lnSpc>
              <a:buSzPct val="70000"/>
              <a:buFont typeface="Wingdings 2"/>
              <a:buChar char=""/>
              <a:tabLst>
                <a:tab pos="305435" algn="l"/>
                <a:tab pos="30607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Allo scopo di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acquisire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concetto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“colore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blu”</a:t>
            </a:r>
            <a:r>
              <a:rPr sz="2000" spc="-3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il paziente 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dovrà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grado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identificare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una palla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blu,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una  penna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blu,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incluse quelle con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differenti gradienti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blu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e  discriminarli da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altri</a:t>
            </a:r>
            <a:r>
              <a:rPr sz="20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colori</a:t>
            </a:r>
            <a:endParaRPr sz="2000">
              <a:latin typeface="Rockwell"/>
              <a:cs typeface="Rockwell"/>
            </a:endParaRPr>
          </a:p>
          <a:p>
            <a:pPr marL="305435" indent="-293370">
              <a:lnSpc>
                <a:spcPct val="100000"/>
              </a:lnSpc>
              <a:buSzPct val="70000"/>
              <a:buFont typeface="Wingdings 2"/>
              <a:buChar char=""/>
              <a:tabLst>
                <a:tab pos="305435" algn="l"/>
                <a:tab pos="30607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Questo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richiede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Generalizzazione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dello Stimolo dopo</a:t>
            </a:r>
            <a:r>
              <a:rPr sz="2000" spc="-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endParaRPr sz="2000">
              <a:latin typeface="Rockwell"/>
              <a:cs typeface="Rockwell"/>
            </a:endParaRPr>
          </a:p>
          <a:p>
            <a:pPr marL="30543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Training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alla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Discriminazione</a:t>
            </a:r>
            <a:r>
              <a:rPr sz="20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Semplice</a:t>
            </a:r>
            <a:endParaRPr sz="2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8467" y="246888"/>
            <a:ext cx="6318504" cy="1307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370" y="2229104"/>
            <a:ext cx="37363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/>
              <a:t>Prompting </a:t>
            </a:r>
            <a:r>
              <a:rPr sz="2000" dirty="0"/>
              <a:t>and Stimulus</a:t>
            </a:r>
            <a:r>
              <a:rPr sz="2000" spc="-90" dirty="0"/>
              <a:t> </a:t>
            </a:r>
            <a:r>
              <a:rPr sz="2000" spc="-15" dirty="0"/>
              <a:t>Control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474370" y="2838957"/>
            <a:ext cx="7906384" cy="40145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3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è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…?</a:t>
            </a:r>
            <a:endParaRPr sz="2000" dirty="0">
              <a:latin typeface="Rockwell"/>
              <a:cs typeface="Rockwell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dirty="0" err="1">
                <a:solidFill>
                  <a:srgbClr val="FFFFFF"/>
                </a:solidFill>
                <a:latin typeface="Rockwell"/>
                <a:cs typeface="Rockwell"/>
              </a:rPr>
              <a:t>uno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 stimolo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antecedente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aggiunto,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supplementare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è  usato per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ottenere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corretta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presenza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un 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altro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antecedente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eventualmente controllerà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(cioè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diventerà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 err="1">
                <a:solidFill>
                  <a:srgbClr val="FFFFFF"/>
                </a:solidFill>
                <a:latin typeface="Rockwell"/>
                <a:cs typeface="Rockwell"/>
              </a:rPr>
              <a:t>l’SD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)</a:t>
            </a: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.</a:t>
            </a:r>
          </a:p>
          <a:p>
            <a:pPr marL="12700" marR="5080" algn="just">
              <a:lnSpc>
                <a:spcPct val="100000"/>
              </a:lnSpc>
            </a:pPr>
            <a:endParaRPr lang="it-IT" sz="2400" spc="-5" dirty="0">
              <a:solidFill>
                <a:srgbClr val="FFFFFF"/>
              </a:solidFill>
              <a:latin typeface="Rockwell"/>
              <a:cs typeface="Rockwell"/>
            </a:endParaRPr>
          </a:p>
          <a:p>
            <a:pPr marL="12700" marR="5080" algn="just">
              <a:lnSpc>
                <a:spcPct val="100000"/>
              </a:lnSpc>
            </a:pP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Es. se un bimbo non sa indicare vorrò che per lo SD cioccolata venga emessa una R per cui allo stimolo fame aggiungo un </a:t>
            </a:r>
            <a:r>
              <a:rPr lang="it-IT" sz="2400" spc="-5" dirty="0" err="1">
                <a:solidFill>
                  <a:srgbClr val="FFFFFF"/>
                </a:solidFill>
                <a:latin typeface="Rockwell"/>
                <a:cs typeface="Rockwell"/>
              </a:rPr>
              <a:t>prompt</a:t>
            </a: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 per poter rinforzare la risposta emessa, facendo in modo che in futuro quello </a:t>
            </a:r>
            <a:r>
              <a:rPr lang="it-IT" sz="2400" spc="-5" dirty="0" err="1">
                <a:solidFill>
                  <a:srgbClr val="FFFFFF"/>
                </a:solidFill>
                <a:latin typeface="Rockwell"/>
                <a:cs typeface="Rockwell"/>
              </a:rPr>
              <a:t>Sd</a:t>
            </a: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 controlli quel tipo di risposta.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88335" y="100584"/>
            <a:ext cx="3717036" cy="13121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406" y="932814"/>
            <a:ext cx="46672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Ci sono due </a:t>
            </a:r>
            <a:r>
              <a:rPr sz="2000" spc="-10" dirty="0"/>
              <a:t>grandi </a:t>
            </a:r>
            <a:r>
              <a:rPr sz="2000" spc="-5" dirty="0"/>
              <a:t>tipologie </a:t>
            </a:r>
            <a:r>
              <a:rPr sz="2000" dirty="0"/>
              <a:t>di</a:t>
            </a:r>
            <a:r>
              <a:rPr sz="2000" spc="-20" dirty="0"/>
              <a:t> </a:t>
            </a:r>
            <a:r>
              <a:rPr sz="2000" spc="-15" dirty="0"/>
              <a:t>prompt: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762406" y="1847469"/>
            <a:ext cx="7585709" cy="4022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1.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Centrati sulla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(Response</a:t>
            </a:r>
            <a:r>
              <a:rPr sz="20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Prompt)</a:t>
            </a:r>
            <a:endParaRPr sz="2000" dirty="0">
              <a:latin typeface="Rockwell"/>
              <a:cs typeface="Rockwell"/>
            </a:endParaRPr>
          </a:p>
          <a:p>
            <a:pPr marL="12700" marR="282575">
              <a:lnSpc>
                <a:spcPct val="100000"/>
              </a:lnSpc>
              <a:buChar char="•"/>
              <a:tabLst>
                <a:tab pos="16510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Questi sono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associati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 la risposta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desiderata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e che 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operano direttamente </a:t>
            </a:r>
            <a:r>
              <a:rPr sz="2000" spc="-5" dirty="0" err="1">
                <a:solidFill>
                  <a:srgbClr val="FFFFFF"/>
                </a:solidFill>
                <a:latin typeface="Rockwell"/>
                <a:cs typeface="Rockwell"/>
              </a:rPr>
              <a:t>sulla</a:t>
            </a:r>
            <a:r>
              <a:rPr sz="20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000" spc="-25" dirty="0">
                <a:solidFill>
                  <a:srgbClr val="FFFFFF"/>
                </a:solidFill>
                <a:latin typeface="Rockwell"/>
                <a:cs typeface="Rockwell"/>
              </a:rPr>
              <a:t>emissione della </a:t>
            </a:r>
            <a:r>
              <a:rPr sz="2000" dirty="0" err="1">
                <a:solidFill>
                  <a:srgbClr val="FFFFFF"/>
                </a:solidFill>
                <a:latin typeface="Rockwell"/>
                <a:cs typeface="Rockwell"/>
              </a:rPr>
              <a:t>risposta</a:t>
            </a:r>
            <a:endParaRPr sz="2000" dirty="0">
              <a:latin typeface="Rockwell"/>
              <a:cs typeface="Rockwell"/>
            </a:endParaRPr>
          </a:p>
          <a:p>
            <a:pPr marL="2652395" lvl="1" indent="-221615">
              <a:lnSpc>
                <a:spcPct val="100000"/>
              </a:lnSpc>
              <a:buSzPct val="70000"/>
              <a:buFont typeface="Wingdings"/>
              <a:buChar char=""/>
              <a:tabLst>
                <a:tab pos="265303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Istruzione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verbale</a:t>
            </a:r>
            <a:endParaRPr sz="2000" dirty="0">
              <a:latin typeface="Rockwell"/>
              <a:cs typeface="Rockwell"/>
            </a:endParaRPr>
          </a:p>
          <a:p>
            <a:pPr marL="2652395" lvl="1" indent="-221615">
              <a:lnSpc>
                <a:spcPct val="100000"/>
              </a:lnSpc>
              <a:buSzPct val="70000"/>
              <a:buFont typeface="Wingdings"/>
              <a:buChar char=""/>
              <a:tabLst>
                <a:tab pos="265303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Modello</a:t>
            </a:r>
            <a:endParaRPr sz="2000" dirty="0">
              <a:latin typeface="Rockwell"/>
              <a:cs typeface="Rockwell"/>
            </a:endParaRPr>
          </a:p>
          <a:p>
            <a:pPr marL="2652395" lvl="1" indent="-221615">
              <a:lnSpc>
                <a:spcPct val="100000"/>
              </a:lnSpc>
              <a:buSzPct val="70000"/>
              <a:buFont typeface="Wingdings"/>
              <a:buChar char=""/>
              <a:tabLst>
                <a:tab pos="265303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Guida fisica o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gestuale</a:t>
            </a:r>
            <a:endParaRPr sz="20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2.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Centrati sullo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Stimolo (Stimulus</a:t>
            </a:r>
            <a:r>
              <a:rPr sz="2000" spc="-2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Prompt)</a:t>
            </a:r>
            <a:endParaRPr sz="2000" dirty="0">
              <a:latin typeface="Rockwell"/>
              <a:cs typeface="Rockwell"/>
            </a:endParaRPr>
          </a:p>
          <a:p>
            <a:pPr marL="165100" indent="-152400">
              <a:lnSpc>
                <a:spcPct val="100000"/>
              </a:lnSpc>
              <a:buChar char="•"/>
              <a:tabLst>
                <a:tab pos="16510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Questi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agiscono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direttamente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sullo stimolo</a:t>
            </a:r>
            <a:r>
              <a:rPr sz="2000" spc="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antecedente</a:t>
            </a:r>
            <a:endParaRPr sz="2000" dirty="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suggerire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la risposta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corretta </a:t>
            </a:r>
            <a:r>
              <a:rPr sz="2000" spc="-5" dirty="0" err="1">
                <a:solidFill>
                  <a:srgbClr val="FFFFFF"/>
                </a:solidFill>
                <a:latin typeface="Rockwell"/>
                <a:cs typeface="Rockwell"/>
              </a:rPr>
              <a:t>abbinata</a:t>
            </a:r>
            <a:r>
              <a:rPr sz="20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 err="1">
                <a:solidFill>
                  <a:srgbClr val="FFFFFF"/>
                </a:solidFill>
                <a:latin typeface="Rockwell"/>
                <a:cs typeface="Rockwell"/>
              </a:rPr>
              <a:t>all’SD</a:t>
            </a:r>
            <a:r>
              <a:rPr lang="it-IT" sz="2000" dirty="0">
                <a:solidFill>
                  <a:srgbClr val="FFFFFF"/>
                </a:solidFill>
                <a:latin typeface="Rockwell"/>
                <a:cs typeface="Rockwell"/>
              </a:rPr>
              <a:t>. Variare una caratteristica dello SD </a:t>
            </a:r>
            <a:endParaRPr sz="2000" dirty="0">
              <a:latin typeface="Rockwell"/>
              <a:cs typeface="Rockwell"/>
            </a:endParaRPr>
          </a:p>
          <a:p>
            <a:pPr marL="2652395" lvl="1" indent="-221615">
              <a:lnSpc>
                <a:spcPct val="100000"/>
              </a:lnSpc>
              <a:buSzPct val="70000"/>
              <a:buFont typeface="Wingdings"/>
              <a:buChar char=""/>
              <a:tabLst>
                <a:tab pos="265303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Salienza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(dimensione,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colore,</a:t>
            </a:r>
            <a:r>
              <a:rPr sz="2000" spc="-3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forma)</a:t>
            </a:r>
            <a:endParaRPr sz="2000" dirty="0">
              <a:latin typeface="Rockwell"/>
              <a:cs typeface="Rockwell"/>
            </a:endParaRPr>
          </a:p>
          <a:p>
            <a:pPr marL="2652395" lvl="1" indent="-221615">
              <a:lnSpc>
                <a:spcPct val="100000"/>
              </a:lnSpc>
              <a:buSzPct val="70000"/>
              <a:buFont typeface="Wingdings"/>
              <a:buChar char=""/>
              <a:tabLst>
                <a:tab pos="2653030" algn="l"/>
              </a:tabLst>
            </a:pP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Posizione</a:t>
            </a:r>
            <a:endParaRPr sz="2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75688" y="338327"/>
            <a:ext cx="5056632" cy="1069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406" y="1867661"/>
            <a:ext cx="3201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9329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Su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g</a:t>
            </a:r>
            <a:r>
              <a:rPr sz="2400" spc="-50" dirty="0">
                <a:solidFill>
                  <a:srgbClr val="FFFFFF"/>
                </a:solidFill>
                <a:latin typeface="Rockwell"/>
                <a:cs typeface="Rockwell"/>
              </a:rPr>
              <a:t>g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2400" spc="45" dirty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imenti	</a:t>
            </a:r>
            <a:r>
              <a:rPr sz="2400" spc="-65" dirty="0">
                <a:solidFill>
                  <a:srgbClr val="FFFFFF"/>
                </a:solidFill>
                <a:latin typeface="Rockwell"/>
                <a:cs typeface="Rockwell"/>
              </a:rPr>
              <a:t>v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erbali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2406" y="2233421"/>
            <a:ext cx="6792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68575" algn="l"/>
                <a:tab pos="3780154" algn="l"/>
                <a:tab pos="4956810" algn="l"/>
                <a:tab pos="595820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comportamento	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target,	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forniti	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sotto	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forma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24020" y="1867661"/>
            <a:ext cx="39420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1577340" algn="l"/>
                <a:tab pos="3462654" algn="l"/>
              </a:tabLst>
            </a:pPr>
            <a:r>
              <a:rPr sz="2400" spc="50" dirty="0">
                <a:solidFill>
                  <a:srgbClr val="FFFFFF"/>
                </a:solidFill>
                <a:latin typeface="Rockwell"/>
                <a:cs typeface="Rockwell"/>
              </a:rPr>
              <a:t>f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acil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t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anti	l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’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emis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s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o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	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el</a:t>
            </a:r>
            <a:endParaRPr sz="2400">
              <a:latin typeface="Rockwell"/>
              <a:cs typeface="Rockwell"/>
            </a:endParaRPr>
          </a:p>
          <a:p>
            <a:pPr marR="5080" algn="r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406" y="2599131"/>
            <a:ext cx="740346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istruzioni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verbali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vocali (spiegare,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raccontare,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etc.)</a:t>
            </a:r>
            <a:r>
              <a:rPr sz="2400" spc="11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endParaRPr sz="2400">
              <a:latin typeface="Rockwell"/>
              <a:cs typeface="Rockwell"/>
            </a:endParaRPr>
          </a:p>
          <a:p>
            <a:pPr marL="12700" algn="just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vocali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(scritte, immagini,</a:t>
            </a:r>
            <a:r>
              <a:rPr sz="2400" spc="-3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etc.).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Idonei per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bimbi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 una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buona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comprensione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 che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tendono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prestare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attenzione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ciò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gli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viene 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detto.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Hanno lo scopo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facilitare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comprensione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compito.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53411" y="100584"/>
            <a:ext cx="5216651" cy="13121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4339" y="2011502"/>
            <a:ext cx="7386320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5934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Si modella o si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dimostra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comportamento 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desiderato.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Efficace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con bambini che hanno già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imparato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alcune componenti di un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  che già hanno sviluppato delle abilità 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imitative.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079449"/>
            <a:ext cx="7329805" cy="332757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59"/>
              </a:spcBef>
            </a:pPr>
            <a:r>
              <a:rPr sz="2200" dirty="0"/>
              <a:t>La </a:t>
            </a:r>
            <a:r>
              <a:rPr sz="2200" spc="-5" dirty="0"/>
              <a:t>tecnica </a:t>
            </a:r>
            <a:r>
              <a:rPr sz="2200" dirty="0"/>
              <a:t>del </a:t>
            </a:r>
            <a:r>
              <a:rPr sz="2200" spc="-5" dirty="0"/>
              <a:t>modellamento (modeling)  consiste nella </a:t>
            </a:r>
            <a:r>
              <a:rPr sz="2200" spc="-20" dirty="0"/>
              <a:t>promozione </a:t>
            </a:r>
            <a:r>
              <a:rPr sz="2200" dirty="0"/>
              <a:t>di esperienze  </a:t>
            </a:r>
            <a:r>
              <a:rPr sz="2200" spc="-5" dirty="0"/>
              <a:t>di </a:t>
            </a:r>
            <a:r>
              <a:rPr sz="2200" i="1" u="heavy" spc="-5" dirty="0">
                <a:uFill>
                  <a:solidFill>
                    <a:srgbClr val="FFFFFF"/>
                  </a:solidFill>
                </a:uFill>
              </a:rPr>
              <a:t>apprendimento </a:t>
            </a:r>
            <a:r>
              <a:rPr sz="2200" i="1" u="heavy" spc="-30" dirty="0">
                <a:uFill>
                  <a:solidFill>
                    <a:srgbClr val="FFFFFF"/>
                  </a:solidFill>
                </a:uFill>
              </a:rPr>
              <a:t>attraverso</a:t>
            </a:r>
            <a:r>
              <a:rPr sz="2200" i="1" u="heavy" spc="-12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z="2200" i="1" u="heavy" dirty="0">
                <a:uFill>
                  <a:solidFill>
                    <a:srgbClr val="FFFFFF"/>
                  </a:solidFill>
                </a:uFill>
              </a:rPr>
              <a:t>l'osservazione </a:t>
            </a:r>
            <a:r>
              <a:rPr sz="2200" i="1" dirty="0"/>
              <a:t> </a:t>
            </a:r>
            <a:r>
              <a:rPr sz="2200" i="1" u="heavy" dirty="0">
                <a:uFill>
                  <a:solidFill>
                    <a:srgbClr val="FFFFFF"/>
                  </a:solidFill>
                </a:uFill>
              </a:rPr>
              <a:t>del </a:t>
            </a:r>
            <a:r>
              <a:rPr sz="2200" i="1" u="heavy" spc="5" dirty="0">
                <a:uFill>
                  <a:solidFill>
                    <a:srgbClr val="FFFFFF"/>
                  </a:solidFill>
                </a:uFill>
              </a:rPr>
              <a:t>comportamento </a:t>
            </a:r>
            <a:r>
              <a:rPr sz="2200" i="1" u="heavy" dirty="0">
                <a:uFill>
                  <a:solidFill>
                    <a:srgbClr val="FFFFFF"/>
                  </a:solidFill>
                </a:uFill>
              </a:rPr>
              <a:t>di un </a:t>
            </a:r>
            <a:r>
              <a:rPr sz="2200" i="1" u="heavy" spc="-5" dirty="0">
                <a:uFill>
                  <a:solidFill>
                    <a:srgbClr val="FFFFFF"/>
                  </a:solidFill>
                </a:uFill>
              </a:rPr>
              <a:t>soggetto </a:t>
            </a:r>
            <a:r>
              <a:rPr sz="2200" i="1" u="heavy" dirty="0">
                <a:uFill>
                  <a:solidFill>
                    <a:srgbClr val="FFFFFF"/>
                  </a:solidFill>
                </a:uFill>
              </a:rPr>
              <a:t>che fa </a:t>
            </a:r>
            <a:r>
              <a:rPr sz="2200" i="1" dirty="0"/>
              <a:t> </a:t>
            </a:r>
            <a:r>
              <a:rPr sz="2200" i="1" u="heavy" dirty="0">
                <a:uFill>
                  <a:solidFill>
                    <a:srgbClr val="FFFFFF"/>
                  </a:solidFill>
                </a:uFill>
              </a:rPr>
              <a:t>da</a:t>
            </a:r>
            <a:r>
              <a:rPr sz="2200" i="1" u="heavy" spc="-20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z="2200" i="1" u="heavy" spc="-15" dirty="0" err="1">
                <a:uFill>
                  <a:solidFill>
                    <a:srgbClr val="FFFFFF"/>
                  </a:solidFill>
                </a:uFill>
              </a:rPr>
              <a:t>modello</a:t>
            </a:r>
            <a:r>
              <a:rPr sz="2200" i="1" u="heavy" spc="-15" dirty="0">
                <a:uFill>
                  <a:solidFill>
                    <a:srgbClr val="FFFFFF"/>
                  </a:solidFill>
                </a:uFill>
              </a:rPr>
              <a:t>.</a:t>
            </a:r>
            <a:br>
              <a:rPr lang="it-IT" sz="2200" i="1" u="heavy" spc="-15" dirty="0">
                <a:uFill>
                  <a:solidFill>
                    <a:srgbClr val="FFFFFF"/>
                  </a:solidFill>
                </a:uFill>
              </a:rPr>
            </a:br>
            <a:r>
              <a:rPr lang="it-IT" sz="2200" i="1" u="heavy" spc="-15" dirty="0">
                <a:uFill>
                  <a:solidFill>
                    <a:srgbClr val="FFFFFF"/>
                  </a:solidFill>
                </a:uFill>
              </a:rPr>
              <a:t>Es. auto-</a:t>
            </a:r>
            <a:r>
              <a:rPr lang="it-IT" sz="2200" i="1" u="heavy" spc="-15" dirty="0" err="1">
                <a:uFill>
                  <a:solidFill>
                    <a:srgbClr val="FFFFFF"/>
                  </a:solidFill>
                </a:uFill>
              </a:rPr>
              <a:t>videomodeling</a:t>
            </a:r>
            <a:r>
              <a:rPr lang="it-IT" sz="2200" i="1" u="heavy" spc="-15" dirty="0">
                <a:uFill>
                  <a:solidFill>
                    <a:srgbClr val="FFFFFF"/>
                  </a:solidFill>
                </a:uFill>
              </a:rPr>
              <a:t> con il soggetto e dei montaggi. L’educatrice che muove le mani anche se in maniera fittizia di un altro bambino; ci si può impegnare a rifarla in quanto si può ripetere se l’ho fatta una volta posso ripeterlo.</a:t>
            </a:r>
            <a:br>
              <a:rPr lang="it-IT" sz="2200" i="1" u="heavy" spc="-15" dirty="0">
                <a:uFill>
                  <a:solidFill>
                    <a:srgbClr val="FFFFFF"/>
                  </a:solidFill>
                </a:uFill>
              </a:rPr>
            </a:br>
            <a:br>
              <a:rPr lang="it-IT" sz="3000" i="1" u="heavy" spc="-15" dirty="0">
                <a:uFill>
                  <a:solidFill>
                    <a:srgbClr val="FFFFFF"/>
                  </a:solidFill>
                </a:uFill>
              </a:rPr>
            </a:br>
            <a:endParaRPr sz="3000" dirty="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418" y="3581400"/>
            <a:ext cx="7258050" cy="25389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90"/>
              </a:spcBef>
            </a:pP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varie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situazioni il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modeling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avviene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anche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senza 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precisa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intenzionalità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modello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e 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dell'osservatore.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funge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modello 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può non </a:t>
            </a:r>
            <a:r>
              <a:rPr sz="2200" spc="-50" dirty="0">
                <a:solidFill>
                  <a:srgbClr val="FFFFFF"/>
                </a:solidFill>
                <a:latin typeface="Rockwell"/>
                <a:cs typeface="Rockwell"/>
              </a:rPr>
              <a:t>avere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alcuna intenzione di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insegnare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e,</a:t>
            </a:r>
            <a:r>
              <a:rPr sz="2200" spc="-2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allo 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stesso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modo,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l'osservatore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200" spc="-30" dirty="0">
                <a:solidFill>
                  <a:srgbClr val="FFFFFF"/>
                </a:solidFill>
                <a:latin typeface="Rockwell"/>
                <a:cs typeface="Rockwell"/>
              </a:rPr>
              <a:t>imparare,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ma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200" spc="-50" dirty="0">
                <a:solidFill>
                  <a:srgbClr val="FFFFFF"/>
                </a:solidFill>
                <a:latin typeface="Rockwell"/>
                <a:cs typeface="Rockwell"/>
              </a:rPr>
              <a:t>trova 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2200" b="1" i="1" spc="-5" dirty="0">
                <a:solidFill>
                  <a:srgbClr val="FFFFFF"/>
                </a:solidFill>
                <a:latin typeface="Rockwell"/>
                <a:cs typeface="Rockwell"/>
              </a:rPr>
              <a:t>apprendere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utilizzando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le sue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 err="1">
                <a:solidFill>
                  <a:srgbClr val="FFFFFF"/>
                </a:solidFill>
                <a:latin typeface="Rockwell"/>
                <a:cs typeface="Rockwell"/>
              </a:rPr>
              <a:t>osservazioni</a:t>
            </a:r>
            <a:endParaRPr lang="it-IT" sz="2200" spc="-5" dirty="0">
              <a:solidFill>
                <a:srgbClr val="FFFFFF"/>
              </a:solidFill>
              <a:latin typeface="Rockwell"/>
              <a:cs typeface="Rockwell"/>
            </a:endParaRPr>
          </a:p>
          <a:p>
            <a:pPr marL="12700" marR="5080">
              <a:lnSpc>
                <a:spcPct val="90000"/>
              </a:lnSpc>
              <a:spcBef>
                <a:spcPts val="390"/>
              </a:spcBef>
            </a:pPr>
            <a:r>
              <a:rPr lang="it-IT" sz="2200" spc="-5" dirty="0">
                <a:solidFill>
                  <a:srgbClr val="FFFFFF"/>
                </a:solidFill>
                <a:latin typeface="Rockwell"/>
                <a:cs typeface="Rockwell"/>
              </a:rPr>
              <a:t>Es. l’acquisto del biglietto dalle macchinette. Chi acquista non ha intenzione di insegnare…</a:t>
            </a:r>
            <a:endParaRPr sz="22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76" y="188640"/>
            <a:ext cx="6985000" cy="848994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080">
              <a:lnSpc>
                <a:spcPts val="2880"/>
              </a:lnSpc>
              <a:spcBef>
                <a:spcPts val="795"/>
              </a:spcBef>
            </a:pPr>
            <a:r>
              <a:rPr sz="3000" dirty="0"/>
              <a:t>Il </a:t>
            </a:r>
            <a:r>
              <a:rPr sz="3000" spc="-5" dirty="0"/>
              <a:t>modellamento </a:t>
            </a:r>
            <a:r>
              <a:rPr sz="3000" dirty="0"/>
              <a:t>può </a:t>
            </a:r>
            <a:r>
              <a:rPr sz="3000" spc="-20" dirty="0"/>
              <a:t>servire </a:t>
            </a:r>
            <a:r>
              <a:rPr sz="3000" dirty="0"/>
              <a:t>per </a:t>
            </a:r>
            <a:r>
              <a:rPr sz="3000" spc="-25" dirty="0"/>
              <a:t>diversi  </a:t>
            </a:r>
            <a:r>
              <a:rPr sz="3000" spc="-10" dirty="0"/>
              <a:t>obiettivi: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1043608" y="980728"/>
            <a:ext cx="7160259" cy="5755871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276225" marR="102235" indent="-264160">
              <a:lnSpc>
                <a:spcPts val="2880"/>
              </a:lnSpc>
              <a:spcBef>
                <a:spcPts val="795"/>
              </a:spcBef>
              <a:buClr>
                <a:srgbClr val="FFFFFF"/>
              </a:buClr>
              <a:buSzPct val="70000"/>
              <a:buFont typeface="Wingdings"/>
              <a:buChar char=""/>
              <a:tabLst>
                <a:tab pos="369570" algn="l"/>
              </a:tabLst>
            </a:pPr>
            <a:r>
              <a:rPr sz="22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Per apprendere </a:t>
            </a:r>
            <a:r>
              <a:rPr sz="2200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nuovi </a:t>
            </a:r>
            <a:r>
              <a:rPr sz="2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comportamenti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, 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(gioco,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sociali, </a:t>
            </a:r>
            <a:r>
              <a:rPr sz="2200" dirty="0" err="1">
                <a:solidFill>
                  <a:srgbClr val="FFFFFF"/>
                </a:solidFill>
                <a:latin typeface="Rockwell"/>
                <a:cs typeface="Rockwell"/>
              </a:rPr>
              <a:t>motorie</a:t>
            </a:r>
            <a:r>
              <a:rPr sz="2200" spc="-4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lang="it-IT" sz="2200" spc="-5" dirty="0">
                <a:solidFill>
                  <a:srgbClr val="FFFFFF"/>
                </a:solidFill>
                <a:latin typeface="Rockwell"/>
                <a:cs typeface="Rockwell"/>
              </a:rPr>
              <a:t>t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c..</a:t>
            </a:r>
            <a:r>
              <a:rPr lang="it-IT" sz="2200" spc="-5" dirty="0">
                <a:solidFill>
                  <a:srgbClr val="FFFFFF"/>
                </a:solidFill>
                <a:latin typeface="Rockwell"/>
                <a:cs typeface="Rockwell"/>
              </a:rPr>
              <a:t>) es. il modello dovrebbe fungere da stimolo aggiuntivo fino a quando non si sfumerà e la sola vista del gioco favorirà la risposta</a:t>
            </a:r>
            <a:endParaRPr lang="it-IT" sz="2200" dirty="0">
              <a:latin typeface="Rockwell"/>
              <a:cs typeface="Rockwell"/>
            </a:endParaRPr>
          </a:p>
          <a:p>
            <a:pPr marL="276225" marR="102235" indent="-264160">
              <a:lnSpc>
                <a:spcPts val="2880"/>
              </a:lnSpc>
              <a:spcBef>
                <a:spcPts val="795"/>
              </a:spcBef>
              <a:buClr>
                <a:srgbClr val="FFFFFF"/>
              </a:buClr>
              <a:buSzPct val="70000"/>
              <a:buFont typeface="Wingdings"/>
              <a:buChar char=""/>
              <a:tabLst>
                <a:tab pos="369570" algn="l"/>
              </a:tabLst>
            </a:pPr>
            <a:r>
              <a:rPr sz="2200" dirty="0"/>
              <a:t>	</a:t>
            </a:r>
            <a:r>
              <a:rPr sz="22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Per </a:t>
            </a:r>
            <a:r>
              <a:rPr sz="2200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migliorare </a:t>
            </a:r>
            <a:r>
              <a:rPr sz="2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 </a:t>
            </a:r>
            <a:r>
              <a:rPr sz="2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comportamenti </a:t>
            </a:r>
            <a:r>
              <a:rPr sz="2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già  </a:t>
            </a:r>
            <a:r>
              <a:rPr sz="2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posseduti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(es.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abilità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motorie,</a:t>
            </a:r>
            <a:r>
              <a:rPr sz="2200" spc="-4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verbali, 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sociali)</a:t>
            </a:r>
            <a:endParaRPr sz="2200" dirty="0">
              <a:latin typeface="Rockwell"/>
              <a:cs typeface="Rockwell"/>
            </a:endParaRPr>
          </a:p>
          <a:p>
            <a:pPr marL="276225" marR="5080" indent="-264160">
              <a:lnSpc>
                <a:spcPts val="2880"/>
              </a:lnSpc>
              <a:spcBef>
                <a:spcPts val="2855"/>
              </a:spcBef>
              <a:buClr>
                <a:srgbClr val="FFFFFF"/>
              </a:buClr>
              <a:buSzPct val="70000"/>
              <a:buFont typeface="Wingdings"/>
              <a:buChar char=""/>
              <a:tabLst>
                <a:tab pos="369570" algn="l"/>
              </a:tabLst>
            </a:pPr>
            <a:r>
              <a:rPr sz="2200" dirty="0"/>
              <a:t>	</a:t>
            </a:r>
            <a:r>
              <a:rPr sz="2200" spc="-35" dirty="0" err="1">
                <a:solidFill>
                  <a:srgbClr val="FFFFFF"/>
                </a:solidFill>
                <a:latin typeface="Rockwell"/>
                <a:cs typeface="Rockwell"/>
              </a:rPr>
              <a:t>Pe</a:t>
            </a:r>
            <a:r>
              <a:rPr lang="it-IT" sz="2200" spc="-35" dirty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22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desensibilizzarsi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nei </a:t>
            </a:r>
            <a:r>
              <a:rPr sz="2200" spc="-20" dirty="0">
                <a:solidFill>
                  <a:srgbClr val="FFFFFF"/>
                </a:solidFill>
                <a:latin typeface="Rockwell"/>
                <a:cs typeface="Rockwell"/>
              </a:rPr>
              <a:t>confronti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determinate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situazioni (es. </a:t>
            </a:r>
            <a:r>
              <a:rPr sz="2200" i="1" spc="-10" dirty="0">
                <a:solidFill>
                  <a:srgbClr val="FFFFFF"/>
                </a:solidFill>
                <a:latin typeface="Rockwell"/>
                <a:cs typeface="Rockwell"/>
              </a:rPr>
              <a:t>paure,</a:t>
            </a:r>
            <a:r>
              <a:rPr sz="2200" i="1" spc="-6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i="1" dirty="0" err="1">
                <a:solidFill>
                  <a:srgbClr val="FFFFFF"/>
                </a:solidFill>
                <a:latin typeface="Rockwell"/>
                <a:cs typeface="Rockwell"/>
              </a:rPr>
              <a:t>fobie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)</a:t>
            </a:r>
            <a:r>
              <a:rPr lang="it-IT" sz="2200" dirty="0">
                <a:solidFill>
                  <a:srgbClr val="FFFFFF"/>
                </a:solidFill>
                <a:latin typeface="Rockwell"/>
                <a:cs typeface="Rockwell"/>
              </a:rPr>
              <a:t> es. se soffro di vertigini e vedo che mettersi sul bordo non implica nulla per quel soggetto, potrò farlo anche io</a:t>
            </a:r>
            <a:endParaRPr lang="it-IT" sz="2200" dirty="0"/>
          </a:p>
          <a:p>
            <a:pPr marL="276225" marR="5080" indent="-264160">
              <a:lnSpc>
                <a:spcPts val="2880"/>
              </a:lnSpc>
              <a:spcBef>
                <a:spcPts val="2855"/>
              </a:spcBef>
              <a:buClr>
                <a:srgbClr val="FFFFFF"/>
              </a:buClr>
              <a:buSzPct val="70000"/>
              <a:buFont typeface="Wingdings"/>
              <a:buChar char=""/>
              <a:tabLst>
                <a:tab pos="369570" algn="l"/>
              </a:tabLst>
            </a:pPr>
            <a:r>
              <a:rPr sz="2200" spc="-35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2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inibire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Rockwell"/>
                <a:cs typeface="Rockwell"/>
              </a:rPr>
              <a:t>certi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comportamenti (es. il  </a:t>
            </a:r>
            <a:r>
              <a:rPr sz="2200" i="1" spc="-5" dirty="0">
                <a:solidFill>
                  <a:srgbClr val="FFFFFF"/>
                </a:solidFill>
                <a:latin typeface="Rockwell"/>
                <a:cs typeface="Rockwell"/>
              </a:rPr>
              <a:t>modello </a:t>
            </a:r>
            <a:r>
              <a:rPr sz="2200" i="1" dirty="0">
                <a:solidFill>
                  <a:srgbClr val="FFFFFF"/>
                </a:solidFill>
                <a:latin typeface="Rockwell"/>
                <a:cs typeface="Rockwell"/>
              </a:rPr>
              <a:t>viene punito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200" spc="-35" dirty="0">
                <a:solidFill>
                  <a:srgbClr val="FFFFFF"/>
                </a:solidFill>
                <a:latin typeface="Rockwell"/>
                <a:cs typeface="Rockwell"/>
              </a:rPr>
              <a:t>aver</a:t>
            </a:r>
            <a:r>
              <a:rPr sz="2200" spc="-1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200" spc="-1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 err="1">
                <a:solidFill>
                  <a:srgbClr val="FFFFFF"/>
                </a:solidFill>
                <a:latin typeface="Rockwell"/>
                <a:cs typeface="Rockwell"/>
              </a:rPr>
              <a:t>eseguito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2200" spc="-5" dirty="0" err="1">
                <a:solidFill>
                  <a:srgbClr val="FFFFFF"/>
                </a:solidFill>
                <a:latin typeface="Rockwell"/>
                <a:cs typeface="Rockwell"/>
              </a:rPr>
              <a:t>un’azione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5" dirty="0" err="1">
                <a:solidFill>
                  <a:srgbClr val="FFFFFF"/>
                </a:solidFill>
                <a:latin typeface="Rockwell"/>
                <a:cs typeface="Rockwell"/>
              </a:rPr>
              <a:t>scorretta</a:t>
            </a:r>
            <a:r>
              <a:rPr lang="it-IT" sz="2200" spc="-15" dirty="0">
                <a:solidFill>
                  <a:srgbClr val="FFFFFF"/>
                </a:solidFill>
                <a:latin typeface="Rockwell"/>
                <a:cs typeface="Rockwell"/>
              </a:rPr>
              <a:t>, es. in classe)</a:t>
            </a:r>
            <a:endParaRPr sz="22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4248" y="274320"/>
            <a:ext cx="5358384" cy="1133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50442" y="2233422"/>
            <a:ext cx="7358380" cy="30566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7170">
              <a:lnSpc>
                <a:spcPct val="100000"/>
              </a:lnSpc>
              <a:spcBef>
                <a:spcPts val="95"/>
              </a:spcBef>
              <a:buSzPct val="58928"/>
              <a:buFont typeface="Wingdings"/>
              <a:buChar char=""/>
              <a:tabLst>
                <a:tab pos="278130" algn="l"/>
              </a:tabLst>
            </a:pPr>
            <a:r>
              <a:rPr sz="2800" spc="-4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guida fisicamente i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movimenti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dei pazienti sia con una guida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fisica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totale  </a:t>
            </a:r>
            <a:r>
              <a:rPr sz="2800" spc="-5" dirty="0" err="1">
                <a:solidFill>
                  <a:srgbClr val="FFFFFF"/>
                </a:solidFill>
                <a:latin typeface="Rockwell"/>
                <a:cs typeface="Rockwell"/>
              </a:rPr>
              <a:t>che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Rockwell"/>
                <a:cs typeface="Rockwell"/>
              </a:rPr>
              <a:t>parziale</a:t>
            </a:r>
            <a:endParaRPr lang="it-IT" sz="2800" spc="-5" dirty="0">
              <a:solidFill>
                <a:srgbClr val="FFFFFF"/>
              </a:solidFill>
              <a:latin typeface="Rockwell"/>
              <a:cs typeface="Rockwell"/>
            </a:endParaRPr>
          </a:p>
          <a:p>
            <a:pPr marL="12700" marR="217170">
              <a:lnSpc>
                <a:spcPct val="100000"/>
              </a:lnSpc>
              <a:spcBef>
                <a:spcPts val="95"/>
              </a:spcBef>
              <a:buSzPct val="58928"/>
              <a:tabLst>
                <a:tab pos="278130" algn="l"/>
              </a:tabLst>
            </a:pPr>
            <a:endParaRPr sz="2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buSzPct val="69642"/>
              <a:buFont typeface="Wingdings"/>
              <a:buChar char=""/>
              <a:tabLst>
                <a:tab pos="322580" algn="l"/>
              </a:tabLst>
            </a:pP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intrusive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delle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istruzioni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verbali,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vi è</a:t>
            </a:r>
            <a:r>
              <a:rPr sz="2800" spc="-2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un 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coinvolgimento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fisico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diretto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Terapista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  il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paziente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71600" y="476672"/>
            <a:ext cx="6988809" cy="5890843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376555" algn="just">
              <a:lnSpc>
                <a:spcPts val="3020"/>
              </a:lnSpc>
              <a:spcBef>
                <a:spcPts val="480"/>
              </a:spcBef>
              <a:buSzPct val="69642"/>
              <a:buFont typeface="Wingdings"/>
              <a:buChar char=""/>
              <a:tabLst>
                <a:tab pos="322580" algn="l"/>
              </a:tabLst>
            </a:pP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Aiuto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fisico,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però,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non significa  sostituirsi</a:t>
            </a:r>
            <a:r>
              <a:rPr sz="2800" b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completamente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all'individuo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impegnato in compiti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apprendimento.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Wingdings"/>
              <a:buChar char=""/>
            </a:pPr>
            <a:endParaRPr sz="26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3020"/>
              </a:lnSpc>
              <a:buSzPct val="69642"/>
              <a:buFont typeface="Wingdings"/>
              <a:buChar char=""/>
              <a:tabLst>
                <a:tab pos="322580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fisici 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trovano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larga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applicazione  nei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training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apprendimento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abilità di  </a:t>
            </a:r>
            <a:r>
              <a:rPr sz="2800" spc="-5" dirty="0" err="1">
                <a:solidFill>
                  <a:srgbClr val="FFFFFF"/>
                </a:solidFill>
                <a:latin typeface="Rockwell"/>
                <a:cs typeface="Rockwell"/>
              </a:rPr>
              <a:t>autonomia</a:t>
            </a:r>
            <a:r>
              <a:rPr lang="it-IT" sz="2800" spc="-5" dirty="0">
                <a:solidFill>
                  <a:srgbClr val="FFFFFF"/>
                </a:solidFill>
                <a:latin typeface="Rockwell"/>
                <a:cs typeface="Rockwell"/>
              </a:rPr>
              <a:t> (in cui sono più intrusivi i </a:t>
            </a:r>
            <a:r>
              <a:rPr lang="it-IT" sz="2800" spc="-5" dirty="0" err="1">
                <a:solidFill>
                  <a:srgbClr val="FFFFFF"/>
                </a:solidFill>
                <a:latin typeface="Rockwell"/>
                <a:cs typeface="Rockwell"/>
              </a:rPr>
              <a:t>prompt</a:t>
            </a:r>
            <a:r>
              <a:rPr lang="it-IT" sz="2800" spc="-5" dirty="0">
                <a:solidFill>
                  <a:srgbClr val="FFFFFF"/>
                </a:solidFill>
                <a:latin typeface="Rockwell"/>
                <a:cs typeface="Rockwell"/>
              </a:rPr>
              <a:t> verbali di quelli fisici che possono attenuarsi più facilmente) 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it-IT" sz="2600" dirty="0">
                <a:latin typeface="Times New Roman"/>
                <a:cs typeface="Times New Roman"/>
              </a:rPr>
              <a:t>N.B. </a:t>
            </a:r>
            <a:r>
              <a:rPr lang="it-IT" sz="2200" dirty="0">
                <a:latin typeface="Times New Roman"/>
                <a:cs typeface="Times New Roman"/>
              </a:rPr>
              <a:t>Alle volte si uniscono i due </a:t>
            </a:r>
            <a:r>
              <a:rPr lang="it-IT" sz="2200" dirty="0" err="1">
                <a:latin typeface="Times New Roman"/>
                <a:cs typeface="Times New Roman"/>
              </a:rPr>
              <a:t>prompt</a:t>
            </a:r>
            <a:r>
              <a:rPr lang="it-IT" sz="2200" dirty="0">
                <a:latin typeface="Times New Roman"/>
                <a:cs typeface="Times New Roman"/>
              </a:rPr>
              <a:t> per controllare il </a:t>
            </a:r>
            <a:r>
              <a:rPr lang="it-IT" sz="2200" dirty="0" err="1">
                <a:latin typeface="Times New Roman"/>
                <a:cs typeface="Times New Roman"/>
              </a:rPr>
              <a:t>bx</a:t>
            </a:r>
            <a:r>
              <a:rPr lang="it-IT" sz="2200" dirty="0">
                <a:latin typeface="Times New Roman"/>
                <a:cs typeface="Times New Roman"/>
              </a:rPr>
              <a:t> e rinforzarlo </a:t>
            </a:r>
            <a:endParaRPr sz="2200" dirty="0">
              <a:latin typeface="Times New Roman"/>
              <a:cs typeface="Times New Roman"/>
            </a:endParaRPr>
          </a:p>
          <a:p>
            <a:pPr marL="12700" marR="101600" algn="just">
              <a:lnSpc>
                <a:spcPct val="90000"/>
              </a:lnSpc>
              <a:buSzPct val="69642"/>
              <a:buFont typeface="Wingdings"/>
              <a:buChar char=""/>
              <a:tabLst>
                <a:tab pos="322580" algn="l"/>
              </a:tabLst>
            </a:pP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esempio: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l'educatore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aiuta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l'allievo 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prendendo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le sue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mani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 guidandole 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leggermente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nell'intento di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insegnargli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ad 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indossare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pantaloni.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02535" y="224027"/>
            <a:ext cx="5737860" cy="1216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1147317"/>
            <a:ext cx="7888605" cy="5211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2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 enfatizzano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varie caratteristiche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percettive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dell’oggetto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target,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come la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grandezza,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colore,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 posizione 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l’utilizzo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vari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accorgimenti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percettivi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mettono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risalto le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differenze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gli stimoli (es.</a:t>
            </a:r>
            <a:r>
              <a:rPr sz="24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piattini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aiutano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focalizzare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l’attenzione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verso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compito), 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rispetto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all’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</a:t>
            </a:r>
            <a:r>
              <a:rPr sz="2400" spc="-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delta.</a:t>
            </a:r>
            <a:endParaRPr lang="it-IT" sz="2400" spc="-5" dirty="0">
              <a:solidFill>
                <a:srgbClr val="FFFFFF"/>
              </a:solidFill>
              <a:latin typeface="Rockwell"/>
              <a:cs typeface="Rockwell"/>
            </a:endParaRPr>
          </a:p>
          <a:p>
            <a:pPr marL="12700" marR="74295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it-IT" sz="2400" dirty="0">
                <a:latin typeface="Times New Roman"/>
                <a:cs typeface="Times New Roman"/>
              </a:rPr>
              <a:t>Possono essere distinti in: </a:t>
            </a:r>
          </a:p>
          <a:p>
            <a:pPr marL="12700">
              <a:lnSpc>
                <a:spcPct val="100000"/>
              </a:lnSpc>
            </a:pP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Extra-stimulus</a:t>
            </a:r>
            <a:r>
              <a:rPr sz="24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prompts</a:t>
            </a:r>
            <a:endParaRPr sz="2400" dirty="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Include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l’aggiungere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-25" dirty="0" err="1">
                <a:solidFill>
                  <a:srgbClr val="FFFFFF"/>
                </a:solidFill>
                <a:latin typeface="Rockwell"/>
                <a:cs typeface="Rockwell"/>
              </a:rPr>
              <a:t>altro</a:t>
            </a:r>
            <a:r>
              <a:rPr sz="24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Rockwell"/>
                <a:cs typeface="Rockwell"/>
              </a:rPr>
              <a:t>stimolo</a:t>
            </a:r>
            <a:r>
              <a:rPr lang="it-IT" sz="2400" dirty="0">
                <a:solidFill>
                  <a:srgbClr val="FFFFFF"/>
                </a:solidFill>
                <a:latin typeface="Rockwell"/>
                <a:cs typeface="Rockwell"/>
              </a:rPr>
              <a:t> (piattini, puntini)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Within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stimulus</a:t>
            </a:r>
            <a:r>
              <a:rPr sz="24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prompts</a:t>
            </a:r>
            <a:endParaRPr sz="2400" dirty="0">
              <a:latin typeface="Rockwell"/>
              <a:cs typeface="Rockwell"/>
            </a:endParaRPr>
          </a:p>
          <a:p>
            <a:pPr marL="12700" marR="5080">
              <a:lnSpc>
                <a:spcPct val="100000"/>
              </a:lnSpc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Modificare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alcune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dimensioni dello stimolo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antecedente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(per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es.,</a:t>
            </a:r>
            <a:r>
              <a:rPr sz="2400" spc="-20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grandezza,</a:t>
            </a:r>
            <a:r>
              <a:rPr sz="24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colore,</a:t>
            </a:r>
            <a:r>
              <a:rPr sz="2400" spc="-1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posizione)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2827" y="182879"/>
            <a:ext cx="4320540" cy="950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6666" y="1939543"/>
            <a:ext cx="790067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L'utilizzo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stimoli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aggiuntivi,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se da un lato 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facilita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sensibilmente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l'effettuazione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dei compiti  e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quindi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accelera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processo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apprendimento, 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dall'altro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800" spc="15" dirty="0">
                <a:solidFill>
                  <a:srgbClr val="FFFFFF"/>
                </a:solidFill>
                <a:latin typeface="Rockwell"/>
                <a:cs typeface="Rockwell"/>
              </a:rPr>
              <a:t>far </a:t>
            </a:r>
            <a:r>
              <a:rPr sz="2800" spc="-45" dirty="0">
                <a:solidFill>
                  <a:srgbClr val="FFFFFF"/>
                </a:solidFill>
                <a:latin typeface="Rockwell"/>
                <a:cs typeface="Rockwell"/>
              </a:rPr>
              <a:t>sorgere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alcune </a:t>
            </a:r>
            <a:r>
              <a:rPr sz="28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difficoltà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.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pericolo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concreto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rappresentato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dalla  </a:t>
            </a:r>
            <a:r>
              <a:rPr sz="28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dipendenza </a:t>
            </a:r>
            <a:r>
              <a:rPr sz="28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dall'aiuto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cioè dalla possibilità</a:t>
            </a:r>
            <a:r>
              <a:rPr sz="2800" spc="-2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che 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l'allievo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subordini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l'effettuazione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una  determinata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prestazione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solo alla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presenza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prompt.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66259" y="1024127"/>
            <a:ext cx="524256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9768" y="1543811"/>
            <a:ext cx="489204" cy="3733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6176" y="1380744"/>
            <a:ext cx="522731" cy="541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6948" y="1380744"/>
            <a:ext cx="7344156" cy="541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6176" y="1737360"/>
            <a:ext cx="3369564" cy="5410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73779" y="1737360"/>
            <a:ext cx="524255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6176" y="2093976"/>
            <a:ext cx="524255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9768" y="2613660"/>
            <a:ext cx="489204" cy="3733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6176" y="2450592"/>
            <a:ext cx="8173211" cy="5410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6176" y="2807207"/>
            <a:ext cx="7679435" cy="5410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6176" y="3163823"/>
            <a:ext cx="8010144" cy="5410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6176" y="3520440"/>
            <a:ext cx="1495044" cy="5410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99260" y="3520440"/>
            <a:ext cx="524256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6176" y="3877055"/>
            <a:ext cx="524255" cy="541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64336" y="4233671"/>
            <a:ext cx="771144" cy="5410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93519" y="4233671"/>
            <a:ext cx="6597396" cy="5410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59180" y="4590288"/>
            <a:ext cx="7424928" cy="5410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1416" y="4946903"/>
            <a:ext cx="8226552" cy="54101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2291" y="5303520"/>
            <a:ext cx="7918704" cy="5410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05100" y="5660135"/>
            <a:ext cx="4133088" cy="5410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96228" y="5660135"/>
            <a:ext cx="524255" cy="541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12564" y="6016752"/>
            <a:ext cx="524256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46303" y="1462786"/>
            <a:ext cx="8036559" cy="476887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04800" marR="818515" indent="-292735">
              <a:lnSpc>
                <a:spcPts val="2810"/>
              </a:lnSpc>
              <a:spcBef>
                <a:spcPts val="455"/>
              </a:spcBef>
              <a:buClr>
                <a:srgbClr val="FFFFFF"/>
              </a:buClr>
              <a:buSzPct val="69230"/>
              <a:buFont typeface="Wingdings 2"/>
              <a:buChar char=""/>
              <a:tabLst>
                <a:tab pos="385445" algn="l"/>
                <a:tab pos="386080" algn="l"/>
              </a:tabLst>
            </a:pPr>
            <a:r>
              <a:rPr dirty="0"/>
              <a:t>	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sono indispensabili nella </a:t>
            </a:r>
            <a:r>
              <a:rPr sz="2600" i="1" spc="10" dirty="0">
                <a:solidFill>
                  <a:srgbClr val="FFFFFF"/>
                </a:solidFill>
                <a:latin typeface="Rockwell"/>
                <a:cs typeface="Rockwell"/>
              </a:rPr>
              <a:t>prima</a:t>
            </a:r>
            <a:r>
              <a:rPr sz="2600" i="1" spc="-1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i="1" spc="-5" dirty="0" err="1">
                <a:solidFill>
                  <a:srgbClr val="FFFFFF"/>
                </a:solidFill>
                <a:latin typeface="Rockwell"/>
                <a:cs typeface="Rockwell"/>
              </a:rPr>
              <a:t>fase</a:t>
            </a:r>
            <a:r>
              <a:rPr sz="2600" i="1" spc="-5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2600" i="1" dirty="0" err="1">
                <a:solidFill>
                  <a:srgbClr val="FFFFFF"/>
                </a:solidFill>
                <a:latin typeface="Rockwell"/>
                <a:cs typeface="Rockwell"/>
              </a:rPr>
              <a:t>dell'apprendimento</a:t>
            </a:r>
            <a:r>
              <a:rPr lang="it-IT" sz="2600" i="1" dirty="0">
                <a:solidFill>
                  <a:srgbClr val="FFFFFF"/>
                </a:solidFill>
                <a:latin typeface="Rockwell"/>
                <a:cs typeface="Rockwell"/>
              </a:rPr>
              <a:t> e dei </a:t>
            </a:r>
            <a:r>
              <a:rPr lang="it-IT" sz="2600" i="1" dirty="0" err="1">
                <a:solidFill>
                  <a:srgbClr val="FFFFFF"/>
                </a:solidFill>
                <a:latin typeface="Rockwell"/>
                <a:cs typeface="Rockwell"/>
              </a:rPr>
              <a:t>bx</a:t>
            </a:r>
            <a:r>
              <a:rPr lang="it-IT" sz="2600" i="1" dirty="0">
                <a:solidFill>
                  <a:srgbClr val="FFFFFF"/>
                </a:solidFill>
                <a:latin typeface="Rockwell"/>
                <a:cs typeface="Rockwell"/>
              </a:rPr>
              <a:t> non in repertorio</a:t>
            </a:r>
            <a:endParaRPr sz="26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 2"/>
              <a:buChar char=""/>
            </a:pPr>
            <a:endParaRPr sz="2400" dirty="0">
              <a:latin typeface="Times New Roman"/>
              <a:cs typeface="Times New Roman"/>
            </a:endParaRPr>
          </a:p>
          <a:p>
            <a:pPr marL="304800" marR="71120" indent="-292735">
              <a:lnSpc>
                <a:spcPct val="90000"/>
              </a:lnSpc>
              <a:buSzPct val="69230"/>
              <a:buFont typeface="Wingdings 2"/>
              <a:buChar char=""/>
              <a:tabLst>
                <a:tab pos="305435" algn="l"/>
              </a:tabLst>
            </a:pPr>
            <a:r>
              <a:rPr sz="2600" i="1" spc="-20" dirty="0">
                <a:solidFill>
                  <a:srgbClr val="FFFFFF"/>
                </a:solidFill>
                <a:latin typeface="Rockwell"/>
                <a:cs typeface="Rockwell"/>
              </a:rPr>
              <a:t>vanno </a:t>
            </a:r>
            <a:r>
              <a:rPr sz="2600" i="1" spc="5" dirty="0">
                <a:solidFill>
                  <a:srgbClr val="FFFFFF"/>
                </a:solidFill>
                <a:latin typeface="Rockwell"/>
                <a:cs typeface="Rockwell"/>
              </a:rPr>
              <a:t>necessariamente ridotti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eliminati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allo</a:t>
            </a:r>
            <a:r>
              <a:rPr sz="2600" i="1" spc="-1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scopo  di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favorire </a:t>
            </a:r>
            <a:r>
              <a:rPr sz="2600" i="1" spc="5" dirty="0">
                <a:solidFill>
                  <a:srgbClr val="FFFFFF"/>
                </a:solidFill>
                <a:latin typeface="Rockwell"/>
                <a:cs typeface="Rockwell"/>
              </a:rPr>
              <a:t>l'inserimento </a:t>
            </a:r>
            <a:r>
              <a:rPr sz="2600" i="1" spc="-5" dirty="0">
                <a:solidFill>
                  <a:srgbClr val="FFFFFF"/>
                </a:solidFill>
                <a:latin typeface="Rockwell"/>
                <a:cs typeface="Rockwell"/>
              </a:rPr>
              <a:t>definitivo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dell'abilità nel  repertorio comportamentale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dell'individuo.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altre  parole:</a:t>
            </a:r>
            <a:endParaRPr sz="26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320040" marR="5080" indent="34925" algn="ctr">
              <a:lnSpc>
                <a:spcPct val="90000"/>
              </a:lnSpc>
            </a:pP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una volta </a:t>
            </a:r>
            <a:r>
              <a:rPr sz="2600" i="1" spc="-5" dirty="0">
                <a:solidFill>
                  <a:srgbClr val="FFFFFF"/>
                </a:solidFill>
                <a:latin typeface="Rockwell"/>
                <a:cs typeface="Rockwell"/>
              </a:rPr>
              <a:t>consolidato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600" i="1" spc="5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è  </a:t>
            </a:r>
            <a:r>
              <a:rPr sz="2600" i="1" spc="5" dirty="0">
                <a:solidFill>
                  <a:srgbClr val="FFFFFF"/>
                </a:solidFill>
                <a:latin typeface="Rockwell"/>
                <a:cs typeface="Rockwell"/>
              </a:rPr>
              <a:t>necessario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che questo dipenda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esclusivamente  dagli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stimoli </a:t>
            </a:r>
            <a:r>
              <a:rPr sz="2600" i="1" spc="-20" dirty="0">
                <a:solidFill>
                  <a:srgbClr val="FFFFFF"/>
                </a:solidFill>
                <a:latin typeface="Rockwell"/>
                <a:cs typeface="Rockwell"/>
              </a:rPr>
              <a:t>naturali,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cioè da </a:t>
            </a:r>
            <a:r>
              <a:rPr sz="2600" i="1" spc="-5" dirty="0">
                <a:solidFill>
                  <a:srgbClr val="FFFFFF"/>
                </a:solidFill>
                <a:latin typeface="Rockwell"/>
                <a:cs typeface="Rockwell"/>
              </a:rPr>
              <a:t>quegli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stimoli che</a:t>
            </a:r>
            <a:r>
              <a:rPr sz="2600" i="1" spc="-4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sono  </a:t>
            </a:r>
            <a:r>
              <a:rPr sz="2600" i="1" spc="10" dirty="0">
                <a:solidFill>
                  <a:srgbClr val="FFFFFF"/>
                </a:solidFill>
                <a:latin typeface="Rockwell"/>
                <a:cs typeface="Rockwell"/>
              </a:rPr>
              <a:t>parte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dell'ambiente e non </a:t>
            </a:r>
            <a:r>
              <a:rPr sz="2600" i="1" spc="5" dirty="0">
                <a:solidFill>
                  <a:srgbClr val="FFFFFF"/>
                </a:solidFill>
                <a:latin typeface="Rockwell"/>
                <a:cs typeface="Rockwell"/>
              </a:rPr>
              <a:t>risultano artificialmente 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introdotti</a:t>
            </a:r>
            <a:r>
              <a:rPr sz="2600" i="1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dall'educatore.</a:t>
            </a:r>
            <a:endParaRPr sz="2600" dirty="0">
              <a:latin typeface="Rockwell"/>
              <a:cs typeface="Rockwel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074419" y="144779"/>
            <a:ext cx="6943344" cy="81991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50252" y="144779"/>
            <a:ext cx="794003" cy="81991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376552" y="276809"/>
            <a:ext cx="63004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-25" dirty="0">
                <a:latin typeface="Rockwell"/>
                <a:cs typeface="Rockwell"/>
              </a:rPr>
              <a:t>Transfer </a:t>
            </a:r>
            <a:r>
              <a:rPr sz="4000" i="1" spc="-5" dirty="0">
                <a:latin typeface="Rockwell"/>
                <a:cs typeface="Rockwell"/>
              </a:rPr>
              <a:t>of </a:t>
            </a:r>
            <a:r>
              <a:rPr sz="4000" i="1" spc="-15" dirty="0">
                <a:latin typeface="Rockwell"/>
                <a:cs typeface="Rockwell"/>
              </a:rPr>
              <a:t>Stimulus</a:t>
            </a:r>
            <a:r>
              <a:rPr sz="4000" i="1" spc="55" dirty="0">
                <a:latin typeface="Rockwell"/>
                <a:cs typeface="Rockwell"/>
              </a:rPr>
              <a:t> </a:t>
            </a:r>
            <a:r>
              <a:rPr sz="4000" i="1" spc="-20" dirty="0">
                <a:latin typeface="Rockwell"/>
                <a:cs typeface="Rockwell"/>
              </a:rPr>
              <a:t>Control</a:t>
            </a:r>
            <a:endParaRPr sz="4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79391" y="1632204"/>
            <a:ext cx="563879" cy="58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19783" y="2058923"/>
            <a:ext cx="766572" cy="582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0867" y="2058923"/>
            <a:ext cx="1882139" cy="5821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17520" y="2058923"/>
            <a:ext cx="566928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08960" y="2058923"/>
            <a:ext cx="1284732" cy="5821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18203" y="2058923"/>
            <a:ext cx="566927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09644" y="2058923"/>
            <a:ext cx="1627631" cy="582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61788" y="2058923"/>
            <a:ext cx="568451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54752" y="2058923"/>
            <a:ext cx="725424" cy="582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04688" y="2058923"/>
            <a:ext cx="566927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96128" y="2058923"/>
            <a:ext cx="2116835" cy="5821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37476" y="2058923"/>
            <a:ext cx="569976" cy="5821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87780" y="2485644"/>
            <a:ext cx="2028444" cy="5821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40735" y="2485644"/>
            <a:ext cx="563879" cy="582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29127" y="2485644"/>
            <a:ext cx="958596" cy="5821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12235" y="2485644"/>
            <a:ext cx="2706624" cy="5821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43371" y="2485644"/>
            <a:ext cx="565403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33288" y="2485644"/>
            <a:ext cx="1900427" cy="5821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58228" y="2485644"/>
            <a:ext cx="565403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48143" y="2485644"/>
            <a:ext cx="877824" cy="58216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69263" y="2912364"/>
            <a:ext cx="1577339" cy="58216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71116" y="2912364"/>
            <a:ext cx="1284732" cy="5821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80360" y="2912364"/>
            <a:ext cx="566927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71800" y="2912364"/>
            <a:ext cx="1627631" cy="582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23944" y="2912364"/>
            <a:ext cx="566927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15384" y="2912364"/>
            <a:ext cx="1632204" cy="5821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72100" y="2912364"/>
            <a:ext cx="566927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63540" y="2912364"/>
            <a:ext cx="2602991" cy="58216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91043" y="2912364"/>
            <a:ext cx="565403" cy="582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80959" y="2912364"/>
            <a:ext cx="765048" cy="58216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95400" y="3339084"/>
            <a:ext cx="2374392" cy="58216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94304" y="3339084"/>
            <a:ext cx="565404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84220" y="3339084"/>
            <a:ext cx="2697479" cy="58216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506211" y="3339084"/>
            <a:ext cx="565403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96128" y="3339084"/>
            <a:ext cx="1293876" cy="58216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14515" y="3339084"/>
            <a:ext cx="565404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04431" y="3339084"/>
            <a:ext cx="1527048" cy="58216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55992" y="3339084"/>
            <a:ext cx="568451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70203" y="3765803"/>
            <a:ext cx="2346960" cy="58216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41676" y="3765803"/>
            <a:ext cx="562355" cy="58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28544" y="3765803"/>
            <a:ext cx="1069847" cy="58216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22903" y="3765803"/>
            <a:ext cx="566927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14344" y="3765803"/>
            <a:ext cx="967739" cy="58216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06596" y="3765803"/>
            <a:ext cx="1802892" cy="58216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34000" y="3765803"/>
            <a:ext cx="566927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425440" y="3765803"/>
            <a:ext cx="958596" cy="5821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08547" y="3765803"/>
            <a:ext cx="1882140" cy="582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5200" y="3765803"/>
            <a:ext cx="568451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164" y="3765803"/>
            <a:ext cx="1046987" cy="58216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9664" y="3765803"/>
            <a:ext cx="563879" cy="58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75916" y="4192523"/>
            <a:ext cx="725424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625851" y="4192523"/>
            <a:ext cx="565404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715767" y="4192523"/>
            <a:ext cx="1374647" cy="58216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614928" y="4192523"/>
            <a:ext cx="565403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704844" y="4192523"/>
            <a:ext cx="822960" cy="58216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052315" y="4192523"/>
            <a:ext cx="565403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42232" y="4192523"/>
            <a:ext cx="1527048" cy="58216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93791" y="4192523"/>
            <a:ext cx="568451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286755" y="4192523"/>
            <a:ext cx="1662683" cy="58216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473952" y="4192523"/>
            <a:ext cx="563879" cy="58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1078788" y="2150491"/>
            <a:ext cx="7134859" cy="345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9895" marR="421005" indent="31750" algn="just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Il </a:t>
            </a:r>
            <a:r>
              <a:rPr sz="2800" i="1" spc="-1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controllo</a:t>
            </a:r>
            <a:r>
              <a:rPr sz="2800" i="1" spc="-1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dello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stimolo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si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trasferisce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 </a:t>
            </a:r>
            <a:r>
              <a:rPr sz="2800" i="1" spc="-3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attraverso</a:t>
            </a:r>
            <a:r>
              <a:rPr sz="2800" i="1" spc="-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un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procedimento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graduale</a:t>
            </a:r>
            <a:r>
              <a:rPr sz="2800" i="1" spc="2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di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/>
              <a:cs typeface="Rockwell"/>
            </a:endParaRPr>
          </a:p>
          <a:p>
            <a:pPr marL="12065" marR="5080" indent="1270" algn="just">
              <a:lnSpc>
                <a:spcPct val="100000"/>
              </a:lnSpc>
            </a:pP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fading </a:t>
            </a:r>
            <a:r>
              <a:rPr sz="2800" i="1" spc="-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dello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stimolo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lang="it-IT"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(da </a:t>
            </a:r>
            <a:r>
              <a:rPr lang="it-IT"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sd</a:t>
            </a:r>
            <a:r>
              <a:rPr lang="it-IT"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+ </a:t>
            </a:r>
            <a:r>
              <a:rPr lang="it-IT"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prompt</a:t>
            </a:r>
            <a:r>
              <a:rPr lang="it-IT"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a </a:t>
            </a:r>
            <a:r>
              <a:rPr lang="it-IT"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sd</a:t>
            </a:r>
            <a:r>
              <a:rPr lang="it-IT"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)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oppure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introducendo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o  </a:t>
            </a:r>
            <a:r>
              <a:rPr sz="2800" i="1" spc="-1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rimuovendo</a:t>
            </a:r>
            <a:r>
              <a:rPr sz="2800" i="1" spc="-1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gradualmente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degli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stimoli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 </a:t>
            </a:r>
            <a:r>
              <a:rPr sz="2800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antecedenti</a:t>
            </a:r>
            <a:r>
              <a:rPr sz="2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fino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ad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ottenere</a:t>
            </a:r>
            <a:r>
              <a:rPr sz="2800" i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un </a:t>
            </a:r>
            <a:r>
              <a:rPr sz="2800" i="1" spc="-1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controllo</a:t>
            </a:r>
            <a:r>
              <a:rPr sz="2800" i="1" spc="-1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che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 </a:t>
            </a:r>
            <a:r>
              <a:rPr sz="2800" i="1" spc="-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si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fonda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su</a:t>
            </a:r>
            <a:r>
              <a:rPr sz="2800" i="1" spc="-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stimoli</a:t>
            </a:r>
            <a:r>
              <a:rPr sz="2800" i="1" spc="4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</a:t>
            </a:r>
            <a:r>
              <a:rPr sz="2800" i="1" spc="-25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naturali</a:t>
            </a:r>
            <a:r>
              <a:rPr lang="it-IT" sz="2800" i="1" spc="-2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/>
                <a:cs typeface="Rockwell"/>
              </a:rPr>
              <a:t> (l’ambiente potrebbe non sapere…)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/>
              <a:cs typeface="Rockwel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002791" y="288036"/>
            <a:ext cx="6943344" cy="81991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78623" y="288036"/>
            <a:ext cx="794003" cy="81991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1304671" y="421004"/>
            <a:ext cx="63004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-25" dirty="0">
                <a:latin typeface="Rockwell"/>
                <a:cs typeface="Rockwell"/>
              </a:rPr>
              <a:t>Transfer </a:t>
            </a:r>
            <a:r>
              <a:rPr sz="4000" i="1" spc="-5" dirty="0">
                <a:latin typeface="Rockwell"/>
                <a:cs typeface="Rockwell"/>
              </a:rPr>
              <a:t>of </a:t>
            </a:r>
            <a:r>
              <a:rPr sz="4000" i="1" spc="-15" dirty="0">
                <a:latin typeface="Rockwell"/>
                <a:cs typeface="Rockwell"/>
              </a:rPr>
              <a:t>Stimulus</a:t>
            </a:r>
            <a:r>
              <a:rPr sz="4000" i="1" spc="60" dirty="0">
                <a:latin typeface="Rockwell"/>
                <a:cs typeface="Rockwell"/>
              </a:rPr>
              <a:t> </a:t>
            </a:r>
            <a:r>
              <a:rPr sz="4000" i="1" spc="-20" dirty="0">
                <a:latin typeface="Rockwell"/>
                <a:cs typeface="Rockwell"/>
              </a:rPr>
              <a:t>Control</a:t>
            </a:r>
            <a:endParaRPr sz="4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3836" y="173736"/>
            <a:ext cx="7228331" cy="1303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4339" y="2080082"/>
            <a:ext cx="7289165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E’ la tecnica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attraverso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 quale </a:t>
            </a:r>
            <a:r>
              <a:rPr sz="28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si </a:t>
            </a:r>
            <a:r>
              <a:rPr sz="2800" b="1" i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riduce </a:t>
            </a:r>
            <a:r>
              <a:rPr sz="2800" b="1" i="1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progressivamente la quantità di prompt e </a:t>
            </a:r>
            <a:r>
              <a:rPr sz="2800" b="1" i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la loro </a:t>
            </a:r>
            <a:r>
              <a:rPr sz="28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intensità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l’obiettivo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800" spc="-25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insegnare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al bambino a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emettere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endParaRPr sz="2800">
              <a:latin typeface="Rockwell"/>
              <a:cs typeface="Rockwell"/>
            </a:endParaRPr>
          </a:p>
          <a:p>
            <a:pPr marL="12700" marR="557530">
              <a:lnSpc>
                <a:spcPct val="100000"/>
              </a:lnSpc>
              <a:spcBef>
                <a:spcPts val="5"/>
              </a:spcBef>
            </a:pP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target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indipendentemente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dall’aiuto,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arrivando cosi ad una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prima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acquisizione  del </a:t>
            </a:r>
            <a:r>
              <a:rPr sz="2800" spc="-50" dirty="0">
                <a:solidFill>
                  <a:srgbClr val="FFFFFF"/>
                </a:solidFill>
                <a:latin typeface="Rockwell"/>
                <a:cs typeface="Rockwell"/>
              </a:rPr>
              <a:t>nuovo</a:t>
            </a:r>
            <a:r>
              <a:rPr sz="28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comportamento.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03" y="816609"/>
            <a:ext cx="7814945" cy="531478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715" algn="just">
              <a:lnSpc>
                <a:spcPts val="2920"/>
              </a:lnSpc>
              <a:spcBef>
                <a:spcPts val="459"/>
              </a:spcBef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fading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presenta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delle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caratteristiche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differenti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relazione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alla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tipologia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 cui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si 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riferisce.</a:t>
            </a:r>
            <a:endParaRPr sz="27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90000"/>
              </a:lnSpc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riduzione </a:t>
            </a:r>
            <a:r>
              <a:rPr sz="27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dell'aiuto </a:t>
            </a:r>
            <a:r>
              <a:rPr sz="27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verbale</a:t>
            </a:r>
            <a:r>
              <a:rPr sz="2700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consistere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nel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diminuire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numero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parole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che  compongono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l'ordine</a:t>
            </a:r>
            <a:r>
              <a:rPr sz="2700" spc="6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nell'abbassare</a:t>
            </a:r>
            <a:r>
              <a:rPr sz="2700" spc="6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tono  della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voce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con cui è</a:t>
            </a:r>
            <a:r>
              <a:rPr sz="2700" spc="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pronunciato.</a:t>
            </a:r>
            <a:endParaRPr sz="27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</a:pPr>
            <a:r>
              <a:rPr sz="27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L'aiuto </a:t>
            </a:r>
            <a:r>
              <a:rPr sz="2700" b="1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gestuale</a:t>
            </a:r>
            <a:r>
              <a:rPr sz="2700" i="1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si attenua diminuendo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l'ampiezza del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gesto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o sostituendolo con un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altro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meno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appariscente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(ad esempio: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invece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indicare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l'indice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fare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lo  </a:t>
            </a:r>
            <a:r>
              <a:rPr sz="2700" spc="-15" dirty="0" err="1">
                <a:solidFill>
                  <a:srgbClr val="FFFFFF"/>
                </a:solidFill>
                <a:latin typeface="Rockwell"/>
                <a:cs typeface="Rockwell"/>
              </a:rPr>
              <a:t>sguardo</a:t>
            </a:r>
            <a:r>
              <a:rPr lang="it-IT" sz="2700" spc="-15" dirty="0">
                <a:solidFill>
                  <a:srgbClr val="FFFFFF"/>
                </a:solidFill>
                <a:latin typeface="Rockwell"/>
                <a:cs typeface="Rockwell"/>
              </a:rPr>
              <a:t>, purtroppo, anche inavvertitamente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).</a:t>
            </a:r>
            <a:endParaRPr sz="27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540" y="1144270"/>
            <a:ext cx="7692390" cy="392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Affinchè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processo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200" spc="15" dirty="0">
                <a:solidFill>
                  <a:srgbClr val="FFFFFF"/>
                </a:solidFill>
                <a:latin typeface="Rockwell"/>
                <a:cs typeface="Rockwell"/>
              </a:rPr>
              <a:t>fading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sia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efficace 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occorre: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buSzPct val="70312"/>
              <a:buFont typeface="Wingdings"/>
              <a:buChar char=""/>
              <a:tabLst>
                <a:tab pos="305435" algn="l"/>
              </a:tabLst>
            </a:pP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Scegliere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finale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desiderato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Wingdings"/>
              <a:buChar char=""/>
            </a:pPr>
            <a:endParaRPr sz="330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spcBef>
                <a:spcPts val="5"/>
              </a:spcBef>
              <a:buSzPct val="70312"/>
              <a:buFont typeface="Wingdings"/>
              <a:buChar char=""/>
              <a:tabLst>
                <a:tab pos="305435" algn="l"/>
              </a:tabLst>
            </a:pP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Scegliere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partenza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Wingdings"/>
              <a:buChar char=""/>
            </a:pPr>
            <a:endParaRPr sz="330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buSzPct val="70312"/>
              <a:buFont typeface="Wingdings"/>
              <a:buChar char=""/>
              <a:tabLst>
                <a:tab pos="305435" algn="l"/>
              </a:tabLst>
            </a:pP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Scegliere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 passi del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fading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44167" y="0"/>
            <a:ext cx="6364224" cy="1412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303" y="1723389"/>
            <a:ext cx="8001000" cy="45211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Char char="•"/>
              <a:tabLst>
                <a:tab pos="22669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usare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un aiuto che sia già stato attenuato se  non è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strettamente </a:t>
            </a:r>
            <a:r>
              <a:rPr sz="2400" spc="-10" dirty="0" err="1">
                <a:solidFill>
                  <a:srgbClr val="FFFFFF"/>
                </a:solidFill>
                <a:latin typeface="Rockwell"/>
                <a:cs typeface="Rockwell"/>
              </a:rPr>
              <a:t>necessario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.</a:t>
            </a:r>
            <a:r>
              <a:rPr lang="it-IT" sz="2400" spc="-10" dirty="0">
                <a:solidFill>
                  <a:srgbClr val="FFFFFF"/>
                </a:solidFill>
                <a:latin typeface="Rockwell"/>
                <a:cs typeface="Rockwell"/>
              </a:rPr>
              <a:t> (non si torna indietro ma a un aiuto intermedio)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Rockwell"/>
              <a:buChar char="•"/>
            </a:pPr>
            <a:endParaRPr sz="2400" dirty="0">
              <a:latin typeface="Times New Roman"/>
              <a:cs typeface="Times New Roman"/>
            </a:endParaRPr>
          </a:p>
          <a:p>
            <a:pPr marL="12700" marR="201930">
              <a:lnSpc>
                <a:spcPct val="100000"/>
              </a:lnSpc>
              <a:spcBef>
                <a:spcPts val="5"/>
              </a:spcBef>
              <a:buChar char="•"/>
              <a:tabLst>
                <a:tab pos="226695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Iniziare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giornata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usando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sempre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quegli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aiuti  che hanno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prodotto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risposte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corrette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parte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dello studente al termine della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giornata 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precedente.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Rockwell"/>
              <a:buChar char="•"/>
            </a:pPr>
            <a:endParaRPr sz="2900" dirty="0">
              <a:latin typeface="Times New Roman"/>
              <a:cs typeface="Times New Roman"/>
            </a:endParaRPr>
          </a:p>
          <a:p>
            <a:pPr marL="12700" marR="253365">
              <a:lnSpc>
                <a:spcPct val="100000"/>
              </a:lnSpc>
              <a:spcBef>
                <a:spcPts val="5"/>
              </a:spcBef>
              <a:buChar char="•"/>
              <a:tabLst>
                <a:tab pos="22669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lasciare tracce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dell'aiuto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(sguardi,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ammiccamenti e segnali di vario tipo senza i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quali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lo studente non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riesce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portare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5" dirty="0" err="1">
                <a:solidFill>
                  <a:srgbClr val="FFFFFF"/>
                </a:solidFill>
                <a:latin typeface="Rockwell"/>
                <a:cs typeface="Rockwell"/>
              </a:rPr>
              <a:t>termine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2400" spc="-10" dirty="0" err="1">
                <a:solidFill>
                  <a:srgbClr val="FFFFFF"/>
                </a:solidFill>
                <a:latin typeface="Rockwell"/>
                <a:cs typeface="Rockwell"/>
              </a:rPr>
              <a:t>l'attività</a:t>
            </a:r>
            <a:r>
              <a:rPr lang="it-IT" sz="2400" spc="-10" dirty="0">
                <a:solidFill>
                  <a:srgbClr val="FFFFFF"/>
                </a:solidFill>
                <a:latin typeface="Rockwell"/>
                <a:cs typeface="Rockwell"/>
              </a:rPr>
              <a:t>, es. operazioni in colonna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).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6967" y="388620"/>
            <a:ext cx="7146035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4370" y="1702689"/>
            <a:ext cx="7791450" cy="41408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82930">
              <a:lnSpc>
                <a:spcPct val="80000"/>
              </a:lnSpc>
              <a:spcBef>
                <a:spcPts val="820"/>
              </a:spcBef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tecniche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3000" b="1" i="1" spc="-5" dirty="0">
                <a:solidFill>
                  <a:srgbClr val="FFFFFF"/>
                </a:solidFill>
                <a:latin typeface="Rockwell"/>
                <a:cs typeface="Rockwell"/>
              </a:rPr>
              <a:t>prompting </a:t>
            </a:r>
            <a:r>
              <a:rPr sz="3000" b="1" i="1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b="1" i="1" spc="-10" dirty="0">
                <a:solidFill>
                  <a:srgbClr val="FFFFFF"/>
                </a:solidFill>
                <a:latin typeface="Rockwell"/>
                <a:cs typeface="Rockwell"/>
              </a:rPr>
              <a:t>fading 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rappresentano </a:t>
            </a:r>
            <a:r>
              <a:rPr sz="30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due </a:t>
            </a:r>
            <a:r>
              <a:rPr sz="30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momenti </a:t>
            </a:r>
            <a:r>
              <a:rPr sz="30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 un'unica </a:t>
            </a:r>
            <a:r>
              <a:rPr sz="3000" b="1" i="1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metodologia didattica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quindi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vanno 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sempre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programmate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ed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usate</a:t>
            </a:r>
            <a:r>
              <a:rPr sz="3000" spc="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insieme.</a:t>
            </a:r>
            <a:endParaRPr sz="3000">
              <a:latin typeface="Rockwell"/>
              <a:cs typeface="Rockwell"/>
            </a:endParaRPr>
          </a:p>
          <a:p>
            <a:pPr marL="12700" marR="5080">
              <a:lnSpc>
                <a:spcPct val="80000"/>
              </a:lnSpc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loro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utilizzo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richiede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buona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dose di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competenza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consenta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individuare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gli  </a:t>
            </a:r>
            <a:r>
              <a:rPr sz="30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aiuti più </a:t>
            </a:r>
            <a:r>
              <a:rPr sz="30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efficaci</a:t>
            </a:r>
            <a:r>
              <a:rPr sz="3000" i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di </a:t>
            </a:r>
            <a:r>
              <a:rPr sz="3000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comprendere </a:t>
            </a:r>
            <a:r>
              <a:rPr sz="30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quando</a:t>
            </a:r>
            <a:r>
              <a:rPr sz="3000" i="1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0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un </a:t>
            </a:r>
            <a:r>
              <a:rPr sz="3000" i="1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i="1" u="heavy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certo </a:t>
            </a:r>
            <a:r>
              <a:rPr sz="30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aiuto ha </a:t>
            </a:r>
            <a:r>
              <a:rPr sz="3000" i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esaurito </a:t>
            </a:r>
            <a:r>
              <a:rPr sz="30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la </a:t>
            </a:r>
            <a:r>
              <a:rPr sz="30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propria funzione </a:t>
            </a:r>
            <a:r>
              <a:rPr sz="3000" i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stabilizzando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adeguatamente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  comportamento 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bisogna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cominciare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ad 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attenuarlo.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620688"/>
            <a:ext cx="7113905" cy="38292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spcBef>
                <a:spcPts val="100"/>
              </a:spcBef>
            </a:pPr>
            <a:br>
              <a:rPr lang="it-IT" sz="4000" i="1" spc="-25" dirty="0">
                <a:solidFill>
                  <a:srgbClr val="FFFFFF"/>
                </a:solidFill>
              </a:rPr>
            </a:br>
            <a:r>
              <a:rPr lang="it-IT" sz="4000" i="1" spc="-25" dirty="0" err="1">
                <a:solidFill>
                  <a:srgbClr val="FFFFFF"/>
                </a:solidFill>
              </a:rPr>
              <a:t>Graduated</a:t>
            </a:r>
            <a:r>
              <a:rPr lang="it-IT" sz="4000" i="1" spc="-15" dirty="0">
                <a:solidFill>
                  <a:srgbClr val="FFFFFF"/>
                </a:solidFill>
              </a:rPr>
              <a:t> </a:t>
            </a:r>
            <a:r>
              <a:rPr lang="it-IT" sz="4000" i="1" spc="-5" dirty="0" err="1">
                <a:solidFill>
                  <a:srgbClr val="FFFFFF"/>
                </a:solidFill>
              </a:rPr>
              <a:t>guidance</a:t>
            </a:r>
            <a:br>
              <a:rPr lang="it-IT" sz="2400" dirty="0"/>
            </a:br>
            <a:br>
              <a:rPr lang="it-IT" sz="2400" b="1" spc="-20" dirty="0"/>
            </a:br>
            <a:br>
              <a:rPr lang="it-IT" sz="2400" b="1" spc="-20" dirty="0"/>
            </a:br>
            <a:br>
              <a:rPr lang="it-IT" sz="2400" b="1" spc="-20" dirty="0"/>
            </a:br>
            <a:br>
              <a:rPr lang="it-IT" sz="2400" b="1" spc="-20" dirty="0"/>
            </a:br>
            <a:r>
              <a:rPr sz="2400" b="1" spc="-20" dirty="0" err="1">
                <a:latin typeface="Rockwell"/>
                <a:cs typeface="Rockwell"/>
              </a:rPr>
              <a:t>L’uso</a:t>
            </a:r>
            <a:r>
              <a:rPr sz="2400" b="1" spc="-20" dirty="0">
                <a:latin typeface="Rockwell"/>
                <a:cs typeface="Rockwell"/>
              </a:rPr>
              <a:t> </a:t>
            </a:r>
            <a:r>
              <a:rPr sz="2400" b="1" spc="-5" dirty="0">
                <a:latin typeface="Rockwell"/>
                <a:cs typeface="Rockwell"/>
              </a:rPr>
              <a:t>combinato </a:t>
            </a:r>
            <a:r>
              <a:rPr sz="2400" b="1" dirty="0">
                <a:latin typeface="Rockwell"/>
                <a:cs typeface="Rockwell"/>
              </a:rPr>
              <a:t>della guida fisica e del</a:t>
            </a:r>
            <a:r>
              <a:rPr sz="2400" b="1" spc="-60" dirty="0">
                <a:latin typeface="Rockwell"/>
                <a:cs typeface="Rockwell"/>
              </a:rPr>
              <a:t> </a:t>
            </a:r>
            <a:r>
              <a:rPr sz="2400" b="1" spc="-25" dirty="0">
                <a:latin typeface="Rockwell"/>
                <a:cs typeface="Rockwell"/>
              </a:rPr>
              <a:t>fading,  </a:t>
            </a:r>
            <a:r>
              <a:rPr sz="2400" b="1" spc="5" dirty="0">
                <a:latin typeface="Rockwell"/>
                <a:cs typeface="Rockwell"/>
              </a:rPr>
              <a:t>comportano </a:t>
            </a:r>
            <a:r>
              <a:rPr sz="2400" b="1" dirty="0">
                <a:latin typeface="Rockwell"/>
                <a:cs typeface="Rockwell"/>
              </a:rPr>
              <a:t>una </a:t>
            </a:r>
            <a:r>
              <a:rPr sz="2400" b="1" spc="5" dirty="0">
                <a:latin typeface="Rockwell"/>
                <a:cs typeface="Rockwell"/>
              </a:rPr>
              <a:t>riduzione </a:t>
            </a:r>
            <a:r>
              <a:rPr sz="2400" b="1" dirty="0">
                <a:latin typeface="Rockwell"/>
                <a:cs typeface="Rockwell"/>
              </a:rPr>
              <a:t>graduale e  </a:t>
            </a:r>
            <a:r>
              <a:rPr sz="2400" b="1" spc="-5" dirty="0">
                <a:latin typeface="Rockwell"/>
                <a:cs typeface="Rockwell"/>
              </a:rPr>
              <a:t>sistematica </a:t>
            </a:r>
            <a:r>
              <a:rPr sz="2400" b="1" dirty="0">
                <a:latin typeface="Rockwell"/>
                <a:cs typeface="Rockwell"/>
              </a:rPr>
              <a:t>dell’intensità della guida</a:t>
            </a:r>
            <a:r>
              <a:rPr sz="2400" b="1" spc="-60" dirty="0">
                <a:latin typeface="Rockwell"/>
                <a:cs typeface="Rockwell"/>
              </a:rPr>
              <a:t> </a:t>
            </a:r>
            <a:r>
              <a:rPr sz="2400" b="1" dirty="0">
                <a:latin typeface="Rockwell"/>
                <a:cs typeface="Rockwell"/>
              </a:rPr>
              <a:t>fisica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540" y="611250"/>
            <a:ext cx="7607934" cy="5573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5" dirty="0">
                <a:solidFill>
                  <a:srgbClr val="FFFFFF"/>
                </a:solidFill>
                <a:latin typeface="Rockwell"/>
                <a:cs typeface="Rockwell"/>
              </a:rPr>
              <a:t>Tre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strategie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attenuazione dell’aiuto</a:t>
            </a:r>
            <a:r>
              <a:rPr sz="28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fisico:</a:t>
            </a:r>
            <a:endParaRPr sz="2800">
              <a:latin typeface="Rockwell"/>
              <a:cs typeface="Rockwell"/>
            </a:endParaRPr>
          </a:p>
          <a:p>
            <a:pPr marL="304800" marR="5080" indent="-292735">
              <a:lnSpc>
                <a:spcPct val="80000"/>
              </a:lnSpc>
              <a:spcBef>
                <a:spcPts val="2690"/>
              </a:spcBef>
              <a:buSzPct val="69642"/>
              <a:buFont typeface="Rockwell"/>
              <a:buChar char="-"/>
              <a:tabLst>
                <a:tab pos="304800" algn="l"/>
                <a:tab pos="305435" algn="l"/>
              </a:tabLst>
            </a:pPr>
            <a:r>
              <a:rPr sz="2800" i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ridurre </a:t>
            </a:r>
            <a:r>
              <a:rPr sz="2800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gradualmente l'area </a:t>
            </a:r>
            <a:r>
              <a:rPr sz="28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del </a:t>
            </a:r>
            <a:r>
              <a:rPr sz="2800" i="1" u="heavy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corpo </a:t>
            </a:r>
            <a:r>
              <a:rPr sz="2800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toccata </a:t>
            </a:r>
            <a:r>
              <a:rPr sz="2800" i="1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(ad esempio: se all'inizio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l'allievo 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veniva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toccato con tutta la 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mano,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 un secondo  momento lo si tocca solo con alcune dita, poi  con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solo dito ed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infine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con la punta del  dito);</a:t>
            </a:r>
            <a:endParaRPr sz="2800">
              <a:latin typeface="Rockwell"/>
              <a:cs typeface="Rockwell"/>
            </a:endParaRPr>
          </a:p>
          <a:p>
            <a:pPr marL="304800" marR="205104" indent="-292735">
              <a:lnSpc>
                <a:spcPts val="2690"/>
              </a:lnSpc>
              <a:spcBef>
                <a:spcPts val="2660"/>
              </a:spcBef>
              <a:buSzPct val="69642"/>
              <a:buFont typeface="Rockwell"/>
              <a:buChar char="-"/>
              <a:tabLst>
                <a:tab pos="304800" algn="l"/>
                <a:tab pos="305435" algn="l"/>
              </a:tabLst>
            </a:pPr>
            <a:r>
              <a:rPr sz="2800" i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ridurre </a:t>
            </a:r>
            <a:r>
              <a:rPr sz="2800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gradualmente </a:t>
            </a:r>
            <a:r>
              <a:rPr sz="28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la </a:t>
            </a:r>
            <a:r>
              <a:rPr sz="2800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pressione </a:t>
            </a:r>
            <a:r>
              <a:rPr sz="2800" i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esercitata </a:t>
            </a:r>
            <a:r>
              <a:rPr sz="2800" i="1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sulla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parte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corpo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dell'allievo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implicata  nella </a:t>
            </a:r>
            <a:r>
              <a:rPr sz="2800" spc="10" dirty="0">
                <a:solidFill>
                  <a:srgbClr val="FFFFFF"/>
                </a:solidFill>
                <a:latin typeface="Rockwell"/>
                <a:cs typeface="Rockwell"/>
              </a:rPr>
              <a:t>prima </a:t>
            </a:r>
            <a:r>
              <a:rPr sz="2800" spc="15" dirty="0">
                <a:solidFill>
                  <a:srgbClr val="FFFFFF"/>
                </a:solidFill>
                <a:latin typeface="Rockwell"/>
                <a:cs typeface="Rockwell"/>
              </a:rPr>
              <a:t>fase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</a:t>
            </a:r>
            <a:r>
              <a:rPr sz="28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prompt;</a:t>
            </a:r>
            <a:endParaRPr sz="2800">
              <a:latin typeface="Rockwell"/>
              <a:cs typeface="Rockwell"/>
            </a:endParaRPr>
          </a:p>
          <a:p>
            <a:pPr marL="304800" marR="323850" indent="-292735">
              <a:lnSpc>
                <a:spcPts val="2690"/>
              </a:lnSpc>
              <a:spcBef>
                <a:spcPts val="2685"/>
              </a:spcBef>
              <a:buSzPct val="69642"/>
              <a:buFont typeface="Rockwell"/>
              <a:buChar char="-"/>
              <a:tabLst>
                <a:tab pos="304800" algn="l"/>
                <a:tab pos="305435" algn="l"/>
              </a:tabLst>
            </a:pPr>
            <a:r>
              <a:rPr sz="2800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spostare </a:t>
            </a:r>
            <a:r>
              <a:rPr sz="2800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gradualmente </a:t>
            </a:r>
            <a:r>
              <a:rPr sz="28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la </a:t>
            </a:r>
            <a:r>
              <a:rPr sz="2800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presa</a:t>
            </a:r>
            <a:r>
              <a:rPr sz="2800" i="1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dalla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zona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iniziale del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corpo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dell'allievo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zone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via via  più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distanti;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3220" y="188640"/>
            <a:ext cx="3529583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1339" y="1556792"/>
            <a:ext cx="747331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Rockwell"/>
                <a:cs typeface="Rockwell"/>
              </a:rPr>
              <a:t>Variazione </a:t>
            </a:r>
            <a:r>
              <a:rPr sz="2400" b="1" spc="10" dirty="0">
                <a:latin typeface="Rockwell"/>
                <a:cs typeface="Rockwell"/>
              </a:rPr>
              <a:t>dell’intervallo </a:t>
            </a:r>
            <a:r>
              <a:rPr sz="2400" b="1" dirty="0">
                <a:latin typeface="Rockwell"/>
                <a:cs typeface="Rockwell"/>
              </a:rPr>
              <a:t>di </a:t>
            </a:r>
            <a:r>
              <a:rPr sz="2400" b="1" spc="-5" dirty="0">
                <a:latin typeface="Rockwell"/>
                <a:cs typeface="Rockwell"/>
              </a:rPr>
              <a:t>tempo </a:t>
            </a:r>
            <a:r>
              <a:rPr sz="2400" b="1" dirty="0">
                <a:latin typeface="Rockwell"/>
                <a:cs typeface="Rockwell"/>
              </a:rPr>
              <a:t>che</a:t>
            </a:r>
            <a:r>
              <a:rPr sz="2400" b="1" spc="-60" dirty="0">
                <a:latin typeface="Rockwell"/>
                <a:cs typeface="Rockwell"/>
              </a:rPr>
              <a:t> </a:t>
            </a:r>
            <a:r>
              <a:rPr sz="2400" b="1" spc="5" dirty="0">
                <a:latin typeface="Rockwell"/>
                <a:cs typeface="Rockwell"/>
              </a:rPr>
              <a:t>intercorre</a:t>
            </a:r>
            <a:endParaRPr sz="2400" dirty="0">
              <a:latin typeface="Rockwell"/>
              <a:cs typeface="Rockwell"/>
            </a:endParaRPr>
          </a:p>
          <a:p>
            <a:pPr marL="137160">
              <a:lnSpc>
                <a:spcPct val="100000"/>
              </a:lnSpc>
            </a:pPr>
            <a:r>
              <a:rPr sz="2400" b="1" spc="-5" dirty="0">
                <a:latin typeface="Rockwell"/>
                <a:cs typeface="Rockwell"/>
              </a:rPr>
              <a:t>tra </a:t>
            </a:r>
            <a:r>
              <a:rPr sz="2400" b="1" dirty="0">
                <a:latin typeface="Rockwell"/>
                <a:cs typeface="Rockwell"/>
              </a:rPr>
              <a:t>la presentazione dell’SD naturale e </a:t>
            </a:r>
            <a:r>
              <a:rPr sz="2400" b="1" dirty="0" err="1">
                <a:latin typeface="Rockwell"/>
                <a:cs typeface="Rockwell"/>
              </a:rPr>
              <a:t>il</a:t>
            </a:r>
            <a:r>
              <a:rPr sz="2400" b="1" spc="-100" dirty="0">
                <a:latin typeface="Rockwell"/>
                <a:cs typeface="Rockwell"/>
              </a:rPr>
              <a:t> </a:t>
            </a:r>
            <a:r>
              <a:rPr sz="2400" b="1" spc="-5" dirty="0">
                <a:latin typeface="Rockwell"/>
                <a:cs typeface="Rockwell"/>
              </a:rPr>
              <a:t>prompt</a:t>
            </a:r>
            <a:r>
              <a:rPr lang="it-IT" sz="2400" b="1" spc="-5" dirty="0">
                <a:latin typeface="Rockwell"/>
                <a:cs typeface="Rockwell"/>
              </a:rPr>
              <a:t> </a:t>
            </a:r>
            <a:r>
              <a:rPr lang="it-IT" sz="2400" b="1" spc="-5" dirty="0"/>
              <a:t>(es. richieste, </a:t>
            </a:r>
            <a:r>
              <a:rPr lang="it-IT" sz="2400" b="1" spc="-5" dirty="0" err="1"/>
              <a:t>etichettamento,con</a:t>
            </a:r>
            <a:r>
              <a:rPr lang="it-IT" sz="2400" b="1" spc="-5" dirty="0"/>
              <a:t> </a:t>
            </a:r>
            <a:r>
              <a:rPr lang="it-IT" sz="2400" b="1" spc="-5" dirty="0" err="1"/>
              <a:t>Rdifferenziale</a:t>
            </a:r>
            <a:r>
              <a:rPr lang="it-IT" sz="2400" b="1" spc="-5" dirty="0"/>
              <a:t>) </a:t>
            </a:r>
            <a:endParaRPr sz="2400" dirty="0">
              <a:latin typeface="Rockwell"/>
              <a:cs typeface="Rockwel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473" y="2850261"/>
            <a:ext cx="7820659" cy="3106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30200">
              <a:lnSpc>
                <a:spcPct val="100000"/>
              </a:lnSpc>
              <a:spcBef>
                <a:spcPts val="105"/>
              </a:spcBef>
              <a:buSzPct val="70000"/>
              <a:buFont typeface="Wingdings"/>
              <a:buChar char=""/>
              <a:tabLst>
                <a:tab pos="233679" algn="l"/>
              </a:tabLst>
            </a:pP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Il Time </a:t>
            </a:r>
            <a:r>
              <a:rPr sz="2000" b="1" spc="-20" dirty="0">
                <a:solidFill>
                  <a:srgbClr val="FFFFFF"/>
                </a:solidFill>
                <a:latin typeface="Rockwell"/>
                <a:cs typeface="Rockwell"/>
              </a:rPr>
              <a:t>delay </a:t>
            </a:r>
            <a:r>
              <a:rPr sz="2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costante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utilizza un </a:t>
            </a:r>
            <a:r>
              <a:rPr sz="2000" b="1" spc="10" dirty="0">
                <a:solidFill>
                  <a:srgbClr val="FFFFFF"/>
                </a:solidFill>
                <a:latin typeface="Rockwell"/>
                <a:cs typeface="Rockwell"/>
              </a:rPr>
              <a:t>intervallo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tempo</a:t>
            </a:r>
            <a:r>
              <a:rPr sz="2000" b="1" spc="-1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fisso  (per </a:t>
            </a:r>
            <a:r>
              <a:rPr sz="2000" b="1" spc="-15" dirty="0">
                <a:solidFill>
                  <a:srgbClr val="FFFFFF"/>
                </a:solidFill>
                <a:latin typeface="Rockwell"/>
                <a:cs typeface="Rockwell"/>
              </a:rPr>
              <a:t>es.,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2 </a:t>
            </a:r>
            <a:r>
              <a:rPr sz="2000" b="1" spc="-10" dirty="0">
                <a:solidFill>
                  <a:srgbClr val="FFFFFF"/>
                </a:solidFill>
                <a:latin typeface="Rockwell"/>
                <a:cs typeface="Rockwell"/>
              </a:rPr>
              <a:t>sec.)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dopo la presentazione dell’SD e </a:t>
            </a:r>
            <a:r>
              <a:rPr sz="2000" b="1" spc="10" dirty="0">
                <a:solidFill>
                  <a:srgbClr val="FFFFFF"/>
                </a:solidFill>
                <a:latin typeface="Rockwell"/>
                <a:cs typeface="Rockwell"/>
              </a:rPr>
              <a:t>prima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di  presentare </a:t>
            </a:r>
            <a:r>
              <a:rPr sz="2000" b="1" spc="-5" dirty="0" err="1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prompt</a:t>
            </a:r>
            <a:r>
              <a:rPr lang="it-IT" sz="2000" b="1" dirty="0">
                <a:solidFill>
                  <a:srgbClr val="FFFFFF"/>
                </a:solidFill>
                <a:latin typeface="Rockwell"/>
                <a:cs typeface="Rockwell"/>
              </a:rPr>
              <a:t> VERBAL BEHAVIOR</a:t>
            </a:r>
            <a:endParaRPr sz="20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Wingdings"/>
              <a:buChar char=""/>
            </a:pPr>
            <a:endParaRPr sz="2050" dirty="0">
              <a:latin typeface="Times New Roman"/>
              <a:cs typeface="Times New Roman"/>
            </a:endParaRPr>
          </a:p>
          <a:p>
            <a:pPr marL="12700" marR="133350">
              <a:lnSpc>
                <a:spcPct val="100000"/>
              </a:lnSpc>
              <a:spcBef>
                <a:spcPts val="5"/>
              </a:spcBef>
              <a:buSzPct val="70000"/>
              <a:buFont typeface="Wingdings"/>
              <a:buChar char=""/>
              <a:tabLst>
                <a:tab pos="233679" algn="l"/>
              </a:tabLst>
            </a:pP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Il Time </a:t>
            </a:r>
            <a:r>
              <a:rPr sz="2000" b="1" spc="-20" dirty="0">
                <a:solidFill>
                  <a:srgbClr val="FFFFFF"/>
                </a:solidFill>
                <a:latin typeface="Rockwell"/>
                <a:cs typeface="Rockwell"/>
              </a:rPr>
              <a:t>delay </a:t>
            </a:r>
            <a:r>
              <a:rPr sz="2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progressivo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utilizza un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aumento progressivo 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tempo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che intercorre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l’SD e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(per </a:t>
            </a:r>
            <a:r>
              <a:rPr sz="2000" b="1" spc="-15" dirty="0">
                <a:solidFill>
                  <a:srgbClr val="FFFFFF"/>
                </a:solidFill>
                <a:latin typeface="Rockwell"/>
                <a:cs typeface="Rockwell"/>
              </a:rPr>
              <a:t>es.,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1 </a:t>
            </a:r>
            <a:r>
              <a:rPr sz="2000" b="1" spc="-10" dirty="0">
                <a:solidFill>
                  <a:srgbClr val="FFFFFF"/>
                </a:solidFill>
                <a:latin typeface="Rockwell"/>
                <a:cs typeface="Rockwell"/>
              </a:rPr>
              <a:t>sec.,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2  </a:t>
            </a:r>
            <a:r>
              <a:rPr sz="2000" b="1" spc="-10" dirty="0">
                <a:solidFill>
                  <a:srgbClr val="FFFFFF"/>
                </a:solidFill>
                <a:latin typeface="Rockwell"/>
                <a:cs typeface="Rockwell"/>
              </a:rPr>
              <a:t>sec.,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3 </a:t>
            </a:r>
            <a:r>
              <a:rPr sz="2000" b="1" spc="-10" dirty="0">
                <a:solidFill>
                  <a:srgbClr val="FFFFFF"/>
                </a:solidFill>
                <a:latin typeface="Rockwell"/>
                <a:cs typeface="Rockwell"/>
              </a:rPr>
              <a:t>sec.,</a:t>
            </a:r>
            <a:r>
              <a:rPr sz="2000" b="1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Rockwell"/>
                <a:cs typeface="Rockwell"/>
              </a:rPr>
              <a:t>ecc.)</a:t>
            </a:r>
            <a:endParaRPr sz="20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Wingdings"/>
              <a:buChar char=""/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SzPct val="70000"/>
              <a:buFont typeface="Wingdings"/>
              <a:buChar char=""/>
              <a:tabLst>
                <a:tab pos="233679" algn="l"/>
              </a:tabLst>
            </a:pP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Entrambe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le procedure di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time </a:t>
            </a:r>
            <a:r>
              <a:rPr sz="2000" b="1" spc="-65" dirty="0">
                <a:solidFill>
                  <a:srgbClr val="FFFFFF"/>
                </a:solidFill>
                <a:latin typeface="Rockwell"/>
                <a:cs typeface="Rockwell"/>
              </a:rPr>
              <a:t>delay,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costante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000" b="1" spc="-10" dirty="0">
                <a:solidFill>
                  <a:srgbClr val="FFFFFF"/>
                </a:solidFill>
                <a:latin typeface="Rockwell"/>
                <a:cs typeface="Rockwell"/>
              </a:rPr>
              <a:t>progressivo, 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iniziano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con un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time </a:t>
            </a:r>
            <a:r>
              <a:rPr sz="2000" b="1" spc="-20" dirty="0">
                <a:solidFill>
                  <a:srgbClr val="FFFFFF"/>
                </a:solidFill>
                <a:latin typeface="Rockwell"/>
                <a:cs typeface="Rockwell"/>
              </a:rPr>
              <a:t>delay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000" b="1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0-secondi</a:t>
            </a:r>
            <a:endParaRPr sz="2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9763" y="566673"/>
            <a:ext cx="6040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5" dirty="0">
                <a:latin typeface="Rockwell"/>
                <a:cs typeface="Rockwell"/>
              </a:rPr>
              <a:t>Transferring </a:t>
            </a:r>
            <a:r>
              <a:rPr sz="3600" i="1" spc="-10" dirty="0">
                <a:latin typeface="Rockwell"/>
                <a:cs typeface="Rockwell"/>
              </a:rPr>
              <a:t>Stimulus</a:t>
            </a:r>
            <a:r>
              <a:rPr sz="3600" i="1" spc="-55" dirty="0">
                <a:latin typeface="Rockwell"/>
                <a:cs typeface="Rockwell"/>
              </a:rPr>
              <a:t> </a:t>
            </a:r>
            <a:r>
              <a:rPr sz="3600" i="1" spc="-15" dirty="0">
                <a:latin typeface="Rockwell"/>
                <a:cs typeface="Rockwell"/>
              </a:rPr>
              <a:t>Control</a:t>
            </a:r>
            <a:endParaRPr sz="36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661" y="1546605"/>
            <a:ext cx="7216140" cy="4336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0520" marR="10160" indent="-203200" algn="ctr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2 </a:t>
            </a:r>
            <a:r>
              <a:rPr sz="2800" i="1" spc="-15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favoriscono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i="1" spc="-20" dirty="0">
                <a:solidFill>
                  <a:srgbClr val="FFFFFF"/>
                </a:solidFill>
                <a:latin typeface="Rockwell"/>
                <a:cs typeface="Rockwell"/>
              </a:rPr>
              <a:t>Transfer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to 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Stimulus </a:t>
            </a:r>
            <a:r>
              <a:rPr sz="2800" i="1" spc="-15" dirty="0">
                <a:solidFill>
                  <a:srgbClr val="FFFFFF"/>
                </a:solidFill>
                <a:latin typeface="Rockwell"/>
                <a:cs typeface="Rockwell"/>
              </a:rPr>
              <a:t>Control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dei </a:t>
            </a:r>
            <a:r>
              <a:rPr sz="2800" b="1" i="1" spc="-5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800" b="1" i="1" spc="-10" dirty="0">
                <a:solidFill>
                  <a:srgbClr val="FFFFFF"/>
                </a:solidFill>
                <a:latin typeface="Rockwell"/>
                <a:cs typeface="Rockwell"/>
              </a:rPr>
              <a:t>centrati </a:t>
            </a:r>
            <a:r>
              <a:rPr sz="2800" b="1" i="1" spc="-5" dirty="0">
                <a:solidFill>
                  <a:srgbClr val="FFFFFF"/>
                </a:solidFill>
                <a:latin typeface="Rockwell"/>
                <a:cs typeface="Rockwell"/>
              </a:rPr>
              <a:t>sullo  stimolo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a delle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occorrenze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più</a:t>
            </a:r>
            <a:r>
              <a:rPr sz="2800" i="1" spc="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i="1" spc="-25" dirty="0">
                <a:solidFill>
                  <a:srgbClr val="FFFFFF"/>
                </a:solidFill>
                <a:latin typeface="Rockwell"/>
                <a:cs typeface="Rockwell"/>
              </a:rPr>
              <a:t>naturali: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527685" marR="129539" indent="-515620" algn="just">
              <a:lnSpc>
                <a:spcPct val="100000"/>
              </a:lnSpc>
              <a:buSzPct val="69642"/>
              <a:buAutoNum type="arabicPeriod"/>
              <a:tabLst>
                <a:tab pos="528320" algn="l"/>
              </a:tabLst>
            </a:pP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Stimulus </a:t>
            </a:r>
            <a:r>
              <a:rPr sz="2800" i="1" spc="-50" dirty="0">
                <a:solidFill>
                  <a:srgbClr val="FFFFFF"/>
                </a:solidFill>
                <a:latin typeface="Rockwell"/>
                <a:cs typeface="Rockwell"/>
              </a:rPr>
              <a:t>Fading </a:t>
            </a:r>
            <a:r>
              <a:rPr sz="2800" i="1" spc="-15" dirty="0">
                <a:solidFill>
                  <a:srgbClr val="FFFFFF"/>
                </a:solidFill>
                <a:latin typeface="Rockwell"/>
                <a:cs typeface="Rockwell"/>
              </a:rPr>
              <a:t>(diminuire gradualmente 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l’aspetto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fisico </a:t>
            </a:r>
            <a:r>
              <a:rPr sz="2800" i="1" spc="-25" dirty="0">
                <a:solidFill>
                  <a:srgbClr val="FFFFFF"/>
                </a:solidFill>
                <a:latin typeface="Rockwell"/>
                <a:cs typeface="Rockwell"/>
              </a:rPr>
              <a:t>alterato: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posizione,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colore, 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dimensione)</a:t>
            </a:r>
            <a:endParaRPr sz="2800" dirty="0">
              <a:latin typeface="Rockwell"/>
              <a:cs typeface="Rockwell"/>
            </a:endParaRPr>
          </a:p>
          <a:p>
            <a:pPr marL="527685" marR="5080" indent="-515620" algn="just">
              <a:lnSpc>
                <a:spcPct val="100000"/>
              </a:lnSpc>
              <a:buSzPct val="69642"/>
              <a:buAutoNum type="arabicPeriod"/>
              <a:tabLst>
                <a:tab pos="528320" algn="l"/>
              </a:tabLst>
            </a:pP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Stimulus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shape </a:t>
            </a:r>
            <a:r>
              <a:rPr sz="2800" i="1" spc="-15" dirty="0">
                <a:solidFill>
                  <a:srgbClr val="FFFFFF"/>
                </a:solidFill>
                <a:latin typeface="Rockwell"/>
                <a:cs typeface="Rockwell"/>
              </a:rPr>
              <a:t>trasformation 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(trasformazione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della </a:t>
            </a:r>
            <a:r>
              <a:rPr sz="2800" i="1" spc="5" dirty="0">
                <a:solidFill>
                  <a:srgbClr val="FFFFFF"/>
                </a:solidFill>
                <a:latin typeface="Rockwell"/>
                <a:cs typeface="Rockwell"/>
              </a:rPr>
              <a:t>forma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dello</a:t>
            </a:r>
            <a:r>
              <a:rPr sz="2800" i="1" spc="1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i="1" spc="-10" dirty="0" err="1">
                <a:solidFill>
                  <a:srgbClr val="FFFFFF"/>
                </a:solidFill>
                <a:latin typeface="Rockwell"/>
                <a:cs typeface="Rockwell"/>
              </a:rPr>
              <a:t>stimolo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)</a:t>
            </a:r>
            <a:endParaRPr lang="it-IT" sz="2800" i="1" spc="-10" dirty="0">
              <a:solidFill>
                <a:srgbClr val="FFFFFF"/>
              </a:solidFill>
              <a:latin typeface="Rockwell"/>
              <a:cs typeface="Rockwell"/>
            </a:endParaRPr>
          </a:p>
          <a:p>
            <a:pPr marL="12065" marR="5080" algn="just">
              <a:lnSpc>
                <a:spcPct val="100000"/>
              </a:lnSpc>
              <a:buSzPct val="69642"/>
              <a:tabLst>
                <a:tab pos="528320" algn="l"/>
              </a:tabLst>
            </a:pPr>
            <a:r>
              <a:rPr lang="it-IT" sz="2800" i="1" spc="-10" dirty="0">
                <a:solidFill>
                  <a:srgbClr val="FFFFFF"/>
                </a:solidFill>
                <a:latin typeface="Rockwell"/>
                <a:cs typeface="Rockwell"/>
              </a:rPr>
              <a:t>      Es. scuola 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48839" y="612648"/>
            <a:ext cx="4581144" cy="800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537" y="1700809"/>
            <a:ext cx="7812405" cy="4394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36876" y="150876"/>
            <a:ext cx="4608576" cy="1211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537" y="1556778"/>
            <a:ext cx="7884414" cy="44349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32304" y="219456"/>
            <a:ext cx="4727448" cy="1261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1555" y="1844814"/>
            <a:ext cx="7884414" cy="44349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27632" y="0"/>
            <a:ext cx="6368796" cy="1760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16635" y="1831085"/>
            <a:ext cx="7210425" cy="4748608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40665">
              <a:lnSpc>
                <a:spcPct val="90000"/>
              </a:lnSpc>
              <a:spcBef>
                <a:spcPts val="385"/>
              </a:spcBef>
              <a:buSzPct val="68750"/>
              <a:buFont typeface="Wingdings"/>
              <a:buChar char=""/>
              <a:tabLst>
                <a:tab pos="27876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catena comportamentale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una sequenza di 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risposte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associate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ciascuna ad uno stimolo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discriminativo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collegate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insieme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producono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uno specifico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risultato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"/>
            </a:pPr>
            <a:endParaRPr sz="2250" dirty="0">
              <a:latin typeface="Times New Roman"/>
              <a:cs typeface="Times New Roman"/>
            </a:endParaRPr>
          </a:p>
          <a:p>
            <a:pPr marL="12700" marR="189230">
              <a:lnSpc>
                <a:spcPct val="90000"/>
              </a:lnSpc>
              <a:buSzPct val="68750"/>
              <a:buFont typeface="Wingdings"/>
              <a:buChar char=""/>
              <a:tabLst>
                <a:tab pos="27876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Ciascuna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diventa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l’SD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la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risposta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successiva.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Tranne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l’ultima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produce</a:t>
            </a:r>
            <a:r>
              <a:rPr sz="2400" spc="-3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 rinforzo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Wingdings"/>
              <a:buChar char=""/>
            </a:pPr>
            <a:endParaRPr sz="2250" dirty="0">
              <a:latin typeface="Times New Roman"/>
              <a:cs typeface="Times New Roman"/>
            </a:endParaRPr>
          </a:p>
          <a:p>
            <a:pPr marL="12700" marR="5080">
              <a:lnSpc>
                <a:spcPts val="2590"/>
              </a:lnSpc>
              <a:buSzPct val="68750"/>
              <a:buFont typeface="Wingdings"/>
              <a:buChar char=""/>
              <a:tabLst>
                <a:tab pos="27876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discriminativo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dà inizio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alla catena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definito</a:t>
            </a:r>
            <a:r>
              <a:rPr sz="2400" spc="-20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“SDs”</a:t>
            </a:r>
            <a:r>
              <a:rPr lang="it-IT" sz="2400" dirty="0">
                <a:solidFill>
                  <a:srgbClr val="FFFFFF"/>
                </a:solidFill>
                <a:latin typeface="Rockwell"/>
                <a:cs typeface="Rockwell"/>
              </a:rPr>
              <a:t> sequenziale «</a:t>
            </a:r>
            <a:r>
              <a:rPr lang="it-IT" sz="2400" i="1" dirty="0">
                <a:solidFill>
                  <a:srgbClr val="FFFFFF"/>
                </a:solidFill>
                <a:latin typeface="Rockwell"/>
                <a:cs typeface="Rockwell"/>
              </a:rPr>
              <a:t>Lava i denti»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Wingdings"/>
              <a:buChar char=""/>
            </a:pPr>
            <a:endParaRPr sz="2250" dirty="0">
              <a:latin typeface="Times New Roman"/>
              <a:cs typeface="Times New Roman"/>
            </a:endParaRPr>
          </a:p>
          <a:p>
            <a:pPr marL="12700" marR="144145">
              <a:lnSpc>
                <a:spcPts val="2590"/>
              </a:lnSpc>
              <a:buSzPct val="68750"/>
              <a:buFont typeface="Wingdings"/>
              <a:buChar char=""/>
              <a:tabLst>
                <a:tab pos="27876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rinforzo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prodotto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dall’ultima </a:t>
            </a:r>
            <a:r>
              <a:rPr sz="2400" spc="5" dirty="0" err="1">
                <a:solidFill>
                  <a:srgbClr val="FFFFFF"/>
                </a:solidFill>
                <a:latin typeface="Rockwell"/>
                <a:cs typeface="Rockwell"/>
              </a:rPr>
              <a:t>risposta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400" spc="5" dirty="0">
                <a:solidFill>
                  <a:srgbClr val="FFFFFF"/>
                </a:solidFill>
                <a:latin typeface="Rockwell"/>
                <a:cs typeface="Rockwell"/>
              </a:rPr>
              <a:t>(avere denti puliti)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ha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effetto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sull’intera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catena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61187" y="1046352"/>
          <a:ext cx="8281034" cy="44645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0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97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Stimolo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discriminativo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Risposta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Rinforzo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condizionato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34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10" dirty="0">
                          <a:latin typeface="Rockwell"/>
                          <a:cs typeface="Rockwell"/>
                        </a:rPr>
                        <a:t>S1:“Indossa </a:t>
                      </a:r>
                      <a:r>
                        <a:rPr sz="1800" dirty="0">
                          <a:latin typeface="Rockwell"/>
                          <a:cs typeface="Rockwell"/>
                        </a:rPr>
                        <a:t>la</a:t>
                      </a:r>
                      <a:r>
                        <a:rPr sz="1800" spc="-45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latin typeface="Rockwell"/>
                          <a:cs typeface="Rockwell"/>
                        </a:rPr>
                        <a:t>giacca”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R1: </a:t>
                      </a:r>
                      <a:r>
                        <a:rPr sz="1800" spc="-20" dirty="0">
                          <a:latin typeface="Rockwell"/>
                          <a:cs typeface="Rockwell"/>
                        </a:rPr>
                        <a:t>prende </a:t>
                      </a:r>
                      <a:r>
                        <a:rPr sz="1800" dirty="0">
                          <a:latin typeface="Rockwell"/>
                          <a:cs typeface="Rockwell"/>
                        </a:rPr>
                        <a:t>la</a:t>
                      </a:r>
                      <a:r>
                        <a:rPr sz="1800" spc="-165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latin typeface="Rockwell"/>
                          <a:cs typeface="Rockwell"/>
                        </a:rPr>
                        <a:t>giacca</a:t>
                      </a:r>
                      <a:endParaRPr sz="1800">
                        <a:latin typeface="Rockwell"/>
                        <a:cs typeface="Rockwel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dall’appendiabiti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Ha la giacca in</a:t>
                      </a:r>
                      <a:r>
                        <a:rPr sz="1800" spc="-65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mano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333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S2: Ha la giacca in</a:t>
                      </a:r>
                      <a:r>
                        <a:rPr sz="1800" spc="-260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mano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598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R2: Infila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un</a:t>
                      </a:r>
                      <a:r>
                        <a:rPr sz="1800" spc="-225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10" dirty="0">
                          <a:latin typeface="Rockwell"/>
                          <a:cs typeface="Rockwell"/>
                        </a:rPr>
                        <a:t>braccio 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nella</a:t>
                      </a:r>
                      <a:r>
                        <a:rPr sz="1800" spc="-25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manica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6337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Ha un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braccio</a:t>
                      </a:r>
                      <a:r>
                        <a:rPr sz="1800" spc="-95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nella  </a:t>
                      </a:r>
                      <a:r>
                        <a:rPr sz="1800" dirty="0">
                          <a:latin typeface="Rockwell"/>
                          <a:cs typeface="Rockwell"/>
                        </a:rPr>
                        <a:t>manica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333">
                <a:tc>
                  <a:txBody>
                    <a:bodyPr/>
                    <a:lstStyle/>
                    <a:p>
                      <a:pPr marL="91440" marR="2857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S3: Ha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un </a:t>
                      </a:r>
                      <a:r>
                        <a:rPr sz="1800" spc="-10" dirty="0">
                          <a:latin typeface="Rockwell"/>
                          <a:cs typeface="Rockwell"/>
                        </a:rPr>
                        <a:t>braccio</a:t>
                      </a:r>
                      <a:r>
                        <a:rPr sz="1800" spc="-229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nella  manica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514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R3: Infila </a:t>
                      </a:r>
                      <a:r>
                        <a:rPr sz="1800" spc="-10" dirty="0">
                          <a:latin typeface="Rockwell"/>
                          <a:cs typeface="Rockwell"/>
                        </a:rPr>
                        <a:t>l’altro</a:t>
                      </a:r>
                      <a:r>
                        <a:rPr sz="1800" spc="-240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10" dirty="0">
                          <a:latin typeface="Rockwell"/>
                          <a:cs typeface="Rockwell"/>
                        </a:rPr>
                        <a:t>braccio 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nella</a:t>
                      </a:r>
                      <a:r>
                        <a:rPr sz="1800" spc="-20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manica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Ha la giacca</a:t>
                      </a:r>
                      <a:r>
                        <a:rPr sz="1800" spc="-70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latin typeface="Rockwell"/>
                          <a:cs typeface="Rockwell"/>
                        </a:rPr>
                        <a:t>addosso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34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S4: Ha la giacca</a:t>
                      </a:r>
                      <a:r>
                        <a:rPr sz="1800" spc="-254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latin typeface="Rockwell"/>
                          <a:cs typeface="Rockwell"/>
                        </a:rPr>
                        <a:t>addosso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7338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R4: chiude la </a:t>
                      </a:r>
                      <a:r>
                        <a:rPr sz="1800" spc="-5" dirty="0">
                          <a:latin typeface="Rockwell"/>
                          <a:cs typeface="Rockwell"/>
                        </a:rPr>
                        <a:t>zip</a:t>
                      </a:r>
                      <a:r>
                        <a:rPr sz="1800" spc="-250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latin typeface="Rockwell"/>
                          <a:cs typeface="Rockwell"/>
                        </a:rPr>
                        <a:t>della  giacca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dirty="0">
                          <a:latin typeface="Rockwell"/>
                          <a:cs typeface="Rockwell"/>
                        </a:rPr>
                        <a:t>Lodi della</a:t>
                      </a:r>
                      <a:r>
                        <a:rPr sz="1800" spc="-25" dirty="0"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10" dirty="0">
                          <a:latin typeface="Rockwell"/>
                          <a:cs typeface="Rockwell"/>
                        </a:rPr>
                        <a:t>maestra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0836" y="559434"/>
            <a:ext cx="7840345" cy="603440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381000">
              <a:lnSpc>
                <a:spcPct val="80000"/>
              </a:lnSpc>
              <a:spcBef>
                <a:spcPts val="745"/>
              </a:spcBef>
              <a:buSzPct val="68518"/>
              <a:buFont typeface="Wingdings"/>
              <a:buChar char=""/>
              <a:tabLst>
                <a:tab pos="31178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Questa tecnica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permette l'insegnamento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abilità complesse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attraverso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suddivisione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  piccoli passi, così che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l'acquisizione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dell'abilità 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avvenga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gradualmente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con un alto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livello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rinforzo.</a:t>
            </a:r>
            <a:endParaRPr sz="2700" dirty="0">
              <a:latin typeface="Rockwell"/>
              <a:cs typeface="Rockwell"/>
            </a:endParaRPr>
          </a:p>
          <a:p>
            <a:pPr marL="12700" marR="5080">
              <a:lnSpc>
                <a:spcPct val="80000"/>
              </a:lnSpc>
              <a:spcBef>
                <a:spcPts val="2595"/>
              </a:spcBef>
              <a:buSzPct val="68518"/>
              <a:buFont typeface="Wingdings"/>
              <a:buChar char=""/>
              <a:tabLst>
                <a:tab pos="31178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Comportamenti complessi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vengono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suddivisi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  segmenti,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ognuno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quali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viene sottoposto a un 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processo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apprendimento.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E’ il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caso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abilità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 autonomia (es.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infilare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scarpe,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lavarsi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 denti, 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fare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panino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etc.)</a:t>
            </a:r>
            <a:endParaRPr sz="2700" dirty="0">
              <a:latin typeface="Rockwell"/>
              <a:cs typeface="Rockwell"/>
            </a:endParaRPr>
          </a:p>
          <a:p>
            <a:pPr marL="12700" marR="237490">
              <a:lnSpc>
                <a:spcPct val="80000"/>
              </a:lnSpc>
              <a:spcBef>
                <a:spcPts val="2590"/>
              </a:spcBef>
              <a:buSzPct val="68518"/>
              <a:buFont typeface="Wingdings"/>
              <a:buChar char=""/>
              <a:tabLst>
                <a:tab pos="31178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 il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bambino ha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successo ad ogni passo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della  catena comportamentale,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la sua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motivazione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aumenta e 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conseguenza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anche la sua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collaborazione,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con il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risultato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che tanto il 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processo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d'insegnamento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quello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dell'apprendimento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risultano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facilitati.</a:t>
            </a:r>
            <a:endParaRPr sz="27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2769" y="750519"/>
            <a:ext cx="7048500" cy="6074227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671830">
              <a:lnSpc>
                <a:spcPts val="2590"/>
              </a:lnSpc>
              <a:spcBef>
                <a:spcPts val="430"/>
              </a:spcBef>
              <a:buSzPct val="68750"/>
              <a:buFont typeface="Wingdings"/>
              <a:buChar char=""/>
              <a:tabLst>
                <a:tab pos="278130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Alcune catene comportamentali </a:t>
            </a:r>
            <a:r>
              <a:rPr sz="2400" spc="-5" dirty="0" err="1">
                <a:solidFill>
                  <a:srgbClr val="FFFFFF"/>
                </a:solidFill>
                <a:latin typeface="Rockwell"/>
                <a:cs typeface="Rockwell"/>
              </a:rPr>
              <a:t>sono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2400" spc="-5" dirty="0" err="1">
                <a:solidFill>
                  <a:srgbClr val="FFFFFF"/>
                </a:solidFill>
                <a:latin typeface="Rockwell"/>
                <a:cs typeface="Rockwell"/>
              </a:rPr>
              <a:t>caratterizzate</a:t>
            </a: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 anche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un tempo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limitato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la </a:t>
            </a:r>
            <a:r>
              <a:rPr sz="2400" spc="-30" dirty="0" err="1">
                <a:solidFill>
                  <a:srgbClr val="FFFFFF"/>
                </a:solidFill>
                <a:latin typeface="Rockwell"/>
                <a:cs typeface="Rockwell"/>
              </a:rPr>
              <a:t>loro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2400" spc="-5" dirty="0" err="1">
                <a:solidFill>
                  <a:srgbClr val="FFFFFF"/>
                </a:solidFill>
                <a:latin typeface="Rockwell"/>
                <a:cs typeface="Rockwell"/>
              </a:rPr>
              <a:t>esecuzione</a:t>
            </a: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 (potresti conoscere la catena ma non con un tempo accettabile)</a:t>
            </a:r>
            <a:endParaRPr sz="2400" dirty="0">
              <a:latin typeface="Rockwell"/>
              <a:cs typeface="Rockwell"/>
            </a:endParaRPr>
          </a:p>
          <a:p>
            <a:pPr marL="277495" indent="-265430">
              <a:lnSpc>
                <a:spcPts val="2735"/>
              </a:lnSpc>
              <a:spcBef>
                <a:spcPts val="2270"/>
              </a:spcBef>
              <a:buSzPct val="68750"/>
              <a:buFont typeface="Wingdings"/>
              <a:buChar char=""/>
              <a:tabLst>
                <a:tab pos="278130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L’esempio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evidente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solo le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catene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endParaRPr sz="2400" dirty="0">
              <a:latin typeface="Rockwell"/>
              <a:cs typeface="Rockwell"/>
            </a:endParaRPr>
          </a:p>
          <a:p>
            <a:pPr marL="12700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montaggio </a:t>
            </a:r>
            <a:r>
              <a:rPr sz="2400" spc="-5" dirty="0" err="1">
                <a:solidFill>
                  <a:srgbClr val="FFFFFF"/>
                </a:solidFill>
                <a:latin typeface="Rockwell"/>
                <a:cs typeface="Rockwell"/>
              </a:rPr>
              <a:t>nelle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Rockwell"/>
                <a:cs typeface="Rockwell"/>
              </a:rPr>
              <a:t>fabbriche</a:t>
            </a:r>
            <a:r>
              <a:rPr lang="it-IT" sz="2400" dirty="0">
                <a:solidFill>
                  <a:srgbClr val="FFFFFF"/>
                </a:solidFill>
                <a:latin typeface="Rockwell"/>
                <a:cs typeface="Rockwell"/>
              </a:rPr>
              <a:t> – oggetti sul nastro trasportatore - 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2700" marR="5080">
              <a:lnSpc>
                <a:spcPct val="90000"/>
              </a:lnSpc>
              <a:buSzPct val="68750"/>
              <a:buFont typeface="Wingdings"/>
              <a:buChar char=""/>
              <a:tabLst>
                <a:tab pos="27813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ogni caso bisogna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sempre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prendere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considerazione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tempo necessario per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portare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termine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catena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(ad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esempio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ci metto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ora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vestirmi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pur rispettando la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catena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400" spc="-40" dirty="0">
                <a:solidFill>
                  <a:srgbClr val="FFFFFF"/>
                </a:solidFill>
                <a:latin typeface="Rockwell"/>
                <a:cs typeface="Rockwell"/>
              </a:rPr>
              <a:t>dovrebbe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ridurre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tempo)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"/>
            </a:pPr>
            <a:endParaRPr sz="2250" dirty="0">
              <a:latin typeface="Times New Roman"/>
              <a:cs typeface="Times New Roman"/>
            </a:endParaRPr>
          </a:p>
          <a:p>
            <a:pPr marL="12700" marR="43180">
              <a:lnSpc>
                <a:spcPct val="90000"/>
              </a:lnSpc>
              <a:spcBef>
                <a:spcPts val="5"/>
              </a:spcBef>
              <a:buSzPct val="68750"/>
              <a:buFont typeface="Wingdings"/>
              <a:buChar char=""/>
              <a:tabLst>
                <a:tab pos="278130" algn="l"/>
              </a:tabLst>
            </a:pP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esempio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sarebbe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utile in questi casi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inserire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criterio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temporale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o per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ogni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singolo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anello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della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catena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oppure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l’intera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catena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6666" y="1135507"/>
            <a:ext cx="7914005" cy="438848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45"/>
              </a:spcBef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predisposizione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un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programma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CHAINING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richiede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procedimento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articolato in  </a:t>
            </a:r>
            <a:r>
              <a:rPr sz="27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tre</a:t>
            </a:r>
            <a:r>
              <a:rPr sz="2700" b="1" i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b="1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fasi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:</a:t>
            </a:r>
            <a:endParaRPr sz="2700">
              <a:latin typeface="Rockwell"/>
              <a:cs typeface="Rockwell"/>
            </a:endParaRPr>
          </a:p>
          <a:p>
            <a:pPr marL="527685" marR="869315" indent="-515620">
              <a:lnSpc>
                <a:spcPct val="80000"/>
              </a:lnSpc>
              <a:spcBef>
                <a:spcPts val="2595"/>
              </a:spcBef>
              <a:buSzPct val="68518"/>
              <a:buAutoNum type="arabicPeriod"/>
              <a:tabLst>
                <a:tab pos="527685" algn="l"/>
                <a:tab pos="528320" algn="l"/>
              </a:tabLst>
            </a:pPr>
            <a:r>
              <a:rPr sz="2700" i="1" spc="-10" dirty="0">
                <a:solidFill>
                  <a:srgbClr val="FFFFFF"/>
                </a:solidFill>
                <a:latin typeface="Rockwell"/>
                <a:cs typeface="Rockwell"/>
              </a:rPr>
              <a:t>suddivisione </a:t>
            </a:r>
            <a:r>
              <a:rPr sz="2700" i="1" spc="-5" dirty="0">
                <a:solidFill>
                  <a:srgbClr val="FFFFFF"/>
                </a:solidFill>
                <a:latin typeface="Rockwell"/>
                <a:cs typeface="Rockwell"/>
              </a:rPr>
              <a:t>dell'abilità </a:t>
            </a: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in componenti e  </a:t>
            </a:r>
            <a:r>
              <a:rPr sz="2700" i="1" spc="5" dirty="0">
                <a:solidFill>
                  <a:srgbClr val="FFFFFF"/>
                </a:solidFill>
                <a:latin typeface="Rockwell"/>
                <a:cs typeface="Rockwell"/>
              </a:rPr>
              <a:t>costruzione </a:t>
            </a:r>
            <a:r>
              <a:rPr sz="2700" i="1" spc="-5" dirty="0">
                <a:solidFill>
                  <a:srgbClr val="FFFFFF"/>
                </a:solidFill>
                <a:latin typeface="Rockwell"/>
                <a:cs typeface="Rockwell"/>
              </a:rPr>
              <a:t>della </a:t>
            </a:r>
            <a:r>
              <a:rPr sz="2700" i="1" spc="-15" dirty="0">
                <a:solidFill>
                  <a:srgbClr val="FFFFFF"/>
                </a:solidFill>
                <a:latin typeface="Rockwell"/>
                <a:cs typeface="Rockwell"/>
              </a:rPr>
              <a:t>catena </a:t>
            </a: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comportamentale 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(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TASK-ANALYSIS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);</a:t>
            </a:r>
            <a:endParaRPr sz="2700">
              <a:latin typeface="Rockwell"/>
              <a:cs typeface="Rockwell"/>
            </a:endParaRPr>
          </a:p>
          <a:p>
            <a:pPr marL="527685" marR="786130" indent="-515620">
              <a:lnSpc>
                <a:spcPct val="80000"/>
              </a:lnSpc>
              <a:spcBef>
                <a:spcPts val="2590"/>
              </a:spcBef>
              <a:buSzPct val="68518"/>
              <a:buAutoNum type="arabicPeriod"/>
              <a:tabLst>
                <a:tab pos="527685" algn="l"/>
                <a:tab pos="528320" algn="l"/>
              </a:tabLst>
            </a:pP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Valutazione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livello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performance del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(Assessering Mastery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Level)</a:t>
            </a:r>
            <a:endParaRPr sz="2700">
              <a:latin typeface="Rockwell"/>
              <a:cs typeface="Rockwell"/>
            </a:endParaRPr>
          </a:p>
          <a:p>
            <a:pPr marL="527685" marR="252729" indent="-515620">
              <a:lnSpc>
                <a:spcPct val="80000"/>
              </a:lnSpc>
              <a:spcBef>
                <a:spcPts val="2595"/>
              </a:spcBef>
              <a:buSzPct val="68518"/>
              <a:buAutoNum type="arabicPeriod"/>
              <a:tabLst>
                <a:tab pos="527685" algn="l"/>
                <a:tab pos="528320" algn="l"/>
              </a:tabLst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Scelta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metodo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concatenamento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delle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componenti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(anterogrado, </a:t>
            </a:r>
            <a:r>
              <a:rPr sz="2700" spc="-45" dirty="0">
                <a:solidFill>
                  <a:srgbClr val="FFFFFF"/>
                </a:solidFill>
                <a:latin typeface="Rockwell"/>
                <a:cs typeface="Rockwell"/>
              </a:rPr>
              <a:t>retrogrado,</a:t>
            </a:r>
            <a:r>
              <a:rPr sz="2700" spc="-3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totale).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39111" y="54864"/>
            <a:ext cx="5138928" cy="950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6666" y="1143127"/>
            <a:ext cx="7839709" cy="55886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657225">
              <a:lnSpc>
                <a:spcPct val="80000"/>
              </a:lnSpc>
              <a:spcBef>
                <a:spcPts val="695"/>
              </a:spcBef>
              <a:buSzPct val="70000"/>
              <a:buFont typeface="Wingdings"/>
              <a:buChar char=""/>
              <a:tabLst>
                <a:tab pos="28892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Implica </a:t>
            </a:r>
            <a:r>
              <a:rPr sz="2500" b="1" i="1" spc="-5" dirty="0">
                <a:solidFill>
                  <a:srgbClr val="FFFFFF"/>
                </a:solidFill>
                <a:latin typeface="Rockwell"/>
                <a:cs typeface="Rockwell"/>
              </a:rPr>
              <a:t>scomporre una complessa </a:t>
            </a:r>
            <a:r>
              <a:rPr sz="2500" b="1" i="1" dirty="0">
                <a:solidFill>
                  <a:srgbClr val="FFFFFF"/>
                </a:solidFill>
                <a:latin typeface="Rockwell"/>
                <a:cs typeface="Rockwell"/>
              </a:rPr>
              <a:t>abilità </a:t>
            </a:r>
            <a:r>
              <a:rPr sz="2500" b="1" i="1" spc="-5" dirty="0">
                <a:solidFill>
                  <a:srgbClr val="FFFFFF"/>
                </a:solidFill>
                <a:latin typeface="Rockwell"/>
                <a:cs typeface="Rockwell"/>
              </a:rPr>
              <a:t>in  piccole unità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, il cui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prodotto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è una </a:t>
            </a:r>
            <a:r>
              <a:rPr sz="2500" spc="5" dirty="0">
                <a:solidFill>
                  <a:srgbClr val="FFFFFF"/>
                </a:solidFill>
                <a:latin typeface="Rockwell"/>
                <a:cs typeface="Rockwell"/>
              </a:rPr>
              <a:t>serie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step o  compiti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ordinati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sequenzialmente (catena  comportamentale).</a:t>
            </a:r>
            <a:endParaRPr sz="2500">
              <a:latin typeface="Rockwell"/>
              <a:cs typeface="Rockwell"/>
            </a:endParaRPr>
          </a:p>
          <a:p>
            <a:pPr marL="12700" marR="191135" algn="just">
              <a:lnSpc>
                <a:spcPct val="80100"/>
              </a:lnSpc>
              <a:spcBef>
                <a:spcPts val="2395"/>
              </a:spcBef>
              <a:buSzPct val="70000"/>
              <a:buFont typeface="Wingdings"/>
              <a:buChar char=""/>
              <a:tabLst>
                <a:tab pos="28892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2500" b="1" i="1" spc="-10" dirty="0">
                <a:solidFill>
                  <a:srgbClr val="FFFFFF"/>
                </a:solidFill>
                <a:latin typeface="Rockwell"/>
                <a:cs typeface="Rockwell"/>
              </a:rPr>
              <a:t>scopo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delineare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comportamenti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necessari e 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sufficienti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completamento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un compito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(TASK)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modo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 efficiente.</a:t>
            </a:r>
            <a:endParaRPr sz="2500">
              <a:latin typeface="Rockwell"/>
              <a:cs typeface="Rockwell"/>
            </a:endParaRPr>
          </a:p>
          <a:p>
            <a:pPr marL="12700" marR="851535">
              <a:lnSpc>
                <a:spcPts val="2400"/>
              </a:lnSpc>
              <a:spcBef>
                <a:spcPts val="2380"/>
              </a:spcBef>
              <a:buSzPct val="70000"/>
              <a:buFont typeface="Wingdings"/>
              <a:buChar char=""/>
              <a:tabLst>
                <a:tab pos="28892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modo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eseguire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un compito può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variare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da  persona a persona. La task </a:t>
            </a:r>
            <a:r>
              <a:rPr sz="2500" spc="-40" dirty="0">
                <a:solidFill>
                  <a:srgbClr val="FFFFFF"/>
                </a:solidFill>
                <a:latin typeface="Rockwell"/>
                <a:cs typeface="Rockwell"/>
              </a:rPr>
              <a:t>deve </a:t>
            </a: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essere 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individualizzata e </a:t>
            </a:r>
            <a:r>
              <a:rPr sz="2500" spc="-40" dirty="0">
                <a:solidFill>
                  <a:srgbClr val="FFFFFF"/>
                </a:solidFill>
                <a:latin typeface="Rockwell"/>
                <a:cs typeface="Rockwell"/>
              </a:rPr>
              <a:t>deve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tener</a:t>
            </a:r>
            <a:r>
              <a:rPr sz="2500" spc="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conto:</a:t>
            </a:r>
            <a:endParaRPr sz="2500">
              <a:latin typeface="Rockwell"/>
              <a:cs typeface="Rockwell"/>
            </a:endParaRPr>
          </a:p>
          <a:p>
            <a:pPr marL="12700">
              <a:lnSpc>
                <a:spcPts val="2120"/>
              </a:lnSpc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-dell’</a:t>
            </a:r>
            <a:r>
              <a:rPr sz="2500" i="1" spc="-5" dirty="0">
                <a:solidFill>
                  <a:srgbClr val="FFFFFF"/>
                </a:solidFill>
                <a:latin typeface="Rockwell"/>
                <a:cs typeface="Rockwell"/>
              </a:rPr>
              <a:t>età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,</a:t>
            </a:r>
            <a:endParaRPr sz="2500">
              <a:latin typeface="Rockwell"/>
              <a:cs typeface="Rockwell"/>
            </a:endParaRPr>
          </a:p>
          <a:p>
            <a:pPr marL="12700">
              <a:lnSpc>
                <a:spcPts val="2400"/>
              </a:lnSpc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-del </a:t>
            </a:r>
            <a:r>
              <a:rPr sz="2500" i="1" spc="-5" dirty="0">
                <a:solidFill>
                  <a:srgbClr val="FFFFFF"/>
                </a:solidFill>
                <a:latin typeface="Rockwell"/>
                <a:cs typeface="Rockwell"/>
              </a:rPr>
              <a:t>funzionamento</a:t>
            </a:r>
            <a:r>
              <a:rPr sz="2500" i="1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i="1" spc="-10" dirty="0">
                <a:solidFill>
                  <a:srgbClr val="FFFFFF"/>
                </a:solidFill>
                <a:latin typeface="Rockwell"/>
                <a:cs typeface="Rockwell"/>
              </a:rPr>
              <a:t>cognitivo</a:t>
            </a:r>
            <a:endParaRPr sz="2500">
              <a:latin typeface="Rockwell"/>
              <a:cs typeface="Rockwell"/>
            </a:endParaRPr>
          </a:p>
          <a:p>
            <a:pPr marL="12700">
              <a:lnSpc>
                <a:spcPts val="2700"/>
              </a:lnSpc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-della </a:t>
            </a:r>
            <a:r>
              <a:rPr sz="2500" i="1" spc="-5" dirty="0">
                <a:solidFill>
                  <a:srgbClr val="FFFFFF"/>
                </a:solidFill>
                <a:latin typeface="Rockwell"/>
                <a:cs typeface="Rockwell"/>
              </a:rPr>
              <a:t>precedente </a:t>
            </a:r>
            <a:r>
              <a:rPr sz="2500" i="1" dirty="0">
                <a:solidFill>
                  <a:srgbClr val="FFFFFF"/>
                </a:solidFill>
                <a:latin typeface="Rockwell"/>
                <a:cs typeface="Rockwell"/>
              </a:rPr>
              <a:t>esperienza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quel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tipo di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compito.</a:t>
            </a:r>
            <a:endParaRPr sz="2500">
              <a:latin typeface="Rockwell"/>
              <a:cs typeface="Rockwell"/>
            </a:endParaRPr>
          </a:p>
          <a:p>
            <a:pPr marL="12700" marR="5080">
              <a:lnSpc>
                <a:spcPts val="2400"/>
              </a:lnSpc>
              <a:spcBef>
                <a:spcPts val="2385"/>
              </a:spcBef>
              <a:buSzPct val="70000"/>
              <a:buFont typeface="Wingdings"/>
              <a:buChar char=""/>
              <a:tabLst>
                <a:tab pos="288925" algn="l"/>
              </a:tabLst>
            </a:pP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Alcune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Task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contengono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step più ampi che possono  </a:t>
            </a: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comprendere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più</a:t>
            </a:r>
            <a:r>
              <a:rPr sz="2500" spc="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sub-task</a:t>
            </a:r>
            <a:endParaRPr sz="25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54211" y="987552"/>
            <a:ext cx="18288" cy="22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330" y="290169"/>
            <a:ext cx="8820404" cy="59830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9514" y="620712"/>
            <a:ext cx="8675370" cy="56795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8640" y="205740"/>
            <a:ext cx="8403336" cy="12755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406" y="1783841"/>
            <a:ext cx="7549515" cy="45013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745"/>
              </a:spcBef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b="1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modellaggio 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o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shaping</a:t>
            </a:r>
            <a:r>
              <a:rPr lang="it-IT"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(puro Rinforzo differenziale, non puro con </a:t>
            </a:r>
            <a:r>
              <a:rPr lang="it-IT" sz="2400" b="1" i="1" u="heavy" spc="-5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Prompt</a:t>
            </a:r>
            <a:r>
              <a:rPr lang="it-IT"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sulla risposta)</a:t>
            </a:r>
            <a:r>
              <a:rPr sz="2400" b="1" i="1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400" b="1" i="1" spc="-5" dirty="0">
                <a:solidFill>
                  <a:srgbClr val="FFFFFF"/>
                </a:solidFill>
                <a:latin typeface="Rockwell"/>
                <a:cs typeface="Rockwell"/>
              </a:rPr>
              <a:t>(</a:t>
            </a:r>
            <a:r>
              <a:rPr lang="it-IT" sz="2400" b="1" i="1" spc="-5" dirty="0" err="1">
                <a:solidFill>
                  <a:srgbClr val="FFFFFF"/>
                </a:solidFill>
                <a:latin typeface="Rockwell"/>
                <a:cs typeface="Rockwell"/>
              </a:rPr>
              <a:t>chaning</a:t>
            </a:r>
            <a:r>
              <a:rPr lang="it-IT" sz="2400" b="1" i="1" spc="-5" dirty="0">
                <a:solidFill>
                  <a:srgbClr val="FFFFFF"/>
                </a:solidFill>
                <a:latin typeface="Rockwell"/>
                <a:cs typeface="Rockwell"/>
              </a:rPr>
              <a:t> in avanti)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una tecnica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tramite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quale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possibile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ampliare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repertori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 capacità dei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soggetti,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facilitando la costruzione  di </a:t>
            </a:r>
            <a:r>
              <a:rPr sz="2400" spc="-45" dirty="0">
                <a:solidFill>
                  <a:srgbClr val="FFFFFF"/>
                </a:solidFill>
                <a:latin typeface="Rockwell"/>
                <a:cs typeface="Rockwell"/>
              </a:rPr>
              <a:t>nuove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 err="1">
                <a:solidFill>
                  <a:srgbClr val="FFFFFF"/>
                </a:solidFill>
                <a:latin typeface="Rockwell"/>
                <a:cs typeface="Rockwell"/>
              </a:rPr>
              <a:t>abilità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.</a:t>
            </a: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</a:p>
          <a:p>
            <a:pPr marL="12700" marR="5080" algn="just">
              <a:lnSpc>
                <a:spcPct val="80000"/>
              </a:lnSpc>
              <a:spcBef>
                <a:spcPts val="745"/>
              </a:spcBef>
            </a:pP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Es. richiesta bolle. B-bo-bo-</a:t>
            </a:r>
            <a:r>
              <a:rPr lang="it-IT" sz="2400" spc="-5" dirty="0" err="1">
                <a:solidFill>
                  <a:srgbClr val="FFFFFF"/>
                </a:solidFill>
                <a:latin typeface="Rockwell"/>
                <a:cs typeface="Rockwell"/>
              </a:rPr>
              <a:t>lle</a:t>
            </a: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 – desensibilizzazione a.. avvicinarsi il telefono</a:t>
            </a:r>
          </a:p>
          <a:p>
            <a:pPr marL="12700" marR="5080" algn="just">
              <a:lnSpc>
                <a:spcPct val="80000"/>
              </a:lnSpc>
              <a:spcBef>
                <a:spcPts val="745"/>
              </a:spcBef>
            </a:pP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basa essenzialmente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sul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rinforzo 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 </a:t>
            </a:r>
            <a:r>
              <a:rPr sz="2400" b="1" i="1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comportamenti </a:t>
            </a:r>
            <a:r>
              <a:rPr sz="2400" b="1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dell'allievo che </a:t>
            </a:r>
            <a:r>
              <a:rPr sz="2400" b="1" i="1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progressivamente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si avvicinano 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</a:t>
            </a:r>
            <a:r>
              <a:rPr sz="2400" b="1" i="1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quello </a:t>
            </a:r>
            <a:r>
              <a:rPr sz="2400" b="1" i="1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ricercato</a:t>
            </a:r>
            <a:r>
              <a:rPr sz="2400" b="1" i="1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(</a:t>
            </a:r>
            <a:r>
              <a:rPr sz="2400" dirty="0" err="1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-meta).</a:t>
            </a:r>
            <a:endParaRPr lang="it-IT" sz="2400" dirty="0">
              <a:latin typeface="Rockwell"/>
              <a:cs typeface="Rockwell"/>
            </a:endParaRPr>
          </a:p>
          <a:p>
            <a:pPr marL="12700" marR="5080" algn="just">
              <a:lnSpc>
                <a:spcPct val="80000"/>
              </a:lnSpc>
              <a:spcBef>
                <a:spcPts val="745"/>
              </a:spcBef>
            </a:pPr>
            <a:r>
              <a:rPr sz="2400" spc="-25" dirty="0" err="1">
                <a:solidFill>
                  <a:srgbClr val="FFFFFF"/>
                </a:solidFill>
                <a:latin typeface="Rockwell"/>
                <a:cs typeface="Rockwell"/>
              </a:rPr>
              <a:t>Attraverso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tale tecnica possono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essere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insegnati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diversi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tipi 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abilità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(motorie, 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cognitive,</a:t>
            </a:r>
            <a:r>
              <a:rPr sz="2400" spc="-2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linguistiche,</a:t>
            </a:r>
            <a:r>
              <a:rPr sz="2400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ecc.),</a:t>
            </a:r>
            <a:r>
              <a:rPr sz="2400" spc="-2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anche</a:t>
            </a:r>
            <a:r>
              <a:rPr sz="24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soggetti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problematiche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consistenti.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03" y="456438"/>
            <a:ext cx="8049895" cy="56825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682625">
              <a:lnSpc>
                <a:spcPts val="2920"/>
              </a:lnSpc>
              <a:spcBef>
                <a:spcPts val="459"/>
              </a:spcBef>
            </a:pPr>
            <a:r>
              <a:rPr sz="2700" b="1" i="1" spc="-5" dirty="0">
                <a:solidFill>
                  <a:srgbClr val="FFFFFF"/>
                </a:solidFill>
                <a:latin typeface="Rockwell"/>
                <a:cs typeface="Rockwell"/>
              </a:rPr>
              <a:t>SHAPING: RINFORZARE</a:t>
            </a:r>
            <a:r>
              <a:rPr sz="2700" b="1" i="1" spc="-1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b="1" i="1" spc="-5" dirty="0">
                <a:solidFill>
                  <a:srgbClr val="FFFFFF"/>
                </a:solidFill>
                <a:latin typeface="Rockwell"/>
                <a:cs typeface="Rockwell"/>
              </a:rPr>
              <a:t>APPROSSIMAZIONI  SUCCESSIVE</a:t>
            </a:r>
            <a:endParaRPr sz="27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215265">
              <a:lnSpc>
                <a:spcPts val="2920"/>
              </a:lnSpc>
              <a:spcBef>
                <a:spcPts val="5"/>
              </a:spcBef>
            </a:pPr>
            <a:r>
              <a:rPr sz="2700" spc="-40" dirty="0">
                <a:solidFill>
                  <a:srgbClr val="FFFFFF"/>
                </a:solidFill>
                <a:latin typeface="Rockwell"/>
                <a:cs typeface="Rockwell"/>
              </a:rPr>
              <a:t>Favorisce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lo sviluppo di un </a:t>
            </a:r>
            <a:r>
              <a:rPr sz="2700" spc="-45" dirty="0">
                <a:solidFill>
                  <a:srgbClr val="FFFFFF"/>
                </a:solidFill>
                <a:latin typeface="Rockwell"/>
                <a:cs typeface="Rockwell"/>
              </a:rPr>
              <a:t>nuovo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comportamento 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attraverso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7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rinforzo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piccole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approssimazioni  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progressive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l’estinzione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quelle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 precedenti.</a:t>
            </a:r>
            <a:endParaRPr sz="27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 marR="5080">
              <a:lnSpc>
                <a:spcPct val="90000"/>
              </a:lnSpc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fondamentale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importanza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l’utilizzo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Rinforzo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differenziale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(cioè il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viene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elargito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quando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comportamento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rispetta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uno specifico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criterio)</a:t>
            </a:r>
            <a:endParaRPr sz="27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814705">
              <a:lnSpc>
                <a:spcPct val="90000"/>
              </a:lnSpc>
              <a:spcBef>
                <a:spcPts val="5"/>
              </a:spcBef>
            </a:pPr>
            <a:r>
              <a:rPr lang="it-IT" sz="2700" spc="-3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lang="it-IT" sz="2700" spc="-30" dirty="0" err="1">
                <a:solidFill>
                  <a:srgbClr val="FFFFFF"/>
                </a:solidFill>
                <a:latin typeface="Rockwell"/>
                <a:cs typeface="Rockwell"/>
              </a:rPr>
              <a:t>shaping</a:t>
            </a:r>
            <a:r>
              <a:rPr lang="it-IT" sz="2700" spc="-30" dirty="0">
                <a:solidFill>
                  <a:srgbClr val="FFFFFF"/>
                </a:solidFill>
                <a:latin typeface="Rockwell"/>
                <a:cs typeface="Rockwell"/>
              </a:rPr>
              <a:t> puro è difficile.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700" spc="-40" dirty="0">
                <a:solidFill>
                  <a:srgbClr val="FFFFFF"/>
                </a:solidFill>
                <a:latin typeface="Rockwell"/>
                <a:cs typeface="Rockwell"/>
              </a:rPr>
              <a:t>rendere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efficace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Shaping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potrebbe  essere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necessario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combinarlo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con tecniche di  </a:t>
            </a:r>
            <a:r>
              <a:rPr sz="27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prompt 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sulla</a:t>
            </a:r>
            <a:r>
              <a:rPr sz="27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risposta</a:t>
            </a:r>
            <a:endParaRPr sz="27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4370" y="289686"/>
            <a:ext cx="8029575" cy="2785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Come si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applica?</a:t>
            </a:r>
            <a:endParaRPr sz="2200" dirty="0">
              <a:latin typeface="Rockwell"/>
              <a:cs typeface="Rockwell"/>
            </a:endParaRPr>
          </a:p>
          <a:p>
            <a:pPr marL="12700" marR="67310">
              <a:lnSpc>
                <a:spcPct val="80000"/>
              </a:lnSpc>
              <a:spcBef>
                <a:spcPts val="2110"/>
              </a:spcBef>
            </a:pP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Si inizia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rinforzando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un comportamento che è nel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repertorio 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del bambino e che può </a:t>
            </a:r>
            <a:r>
              <a:rPr sz="2200" spc="-20" dirty="0">
                <a:solidFill>
                  <a:srgbClr val="FFFFFF"/>
                </a:solidFill>
                <a:latin typeface="Rockwell"/>
                <a:cs typeface="Rockwell"/>
              </a:rPr>
              <a:t>costituire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prerequisito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per il  comportamento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target oppure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con un comportamento che 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condivide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un aspetto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Topografico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con il comportamento</a:t>
            </a:r>
            <a:r>
              <a:rPr sz="2200" spc="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meta.</a:t>
            </a:r>
            <a:endParaRPr sz="2200" dirty="0">
              <a:latin typeface="Rockwell"/>
              <a:cs typeface="Rockwell"/>
            </a:endParaRPr>
          </a:p>
          <a:p>
            <a:pPr marL="12700" marR="5080">
              <a:lnSpc>
                <a:spcPct val="80000"/>
              </a:lnSpc>
              <a:spcBef>
                <a:spcPts val="2115"/>
              </a:spcBef>
            </a:pP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Quando tale comportamento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viene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acquisito,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iniziano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a 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rinforzare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i comportamenti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più vicini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al comportamento</a:t>
            </a:r>
            <a:r>
              <a:rPr sz="2200" spc="1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target.</a:t>
            </a:r>
            <a:r>
              <a:rPr lang="it-IT" sz="2200" dirty="0">
                <a:latin typeface="Rockwell"/>
                <a:cs typeface="Rockwell"/>
              </a:rPr>
              <a:t> A volte da modificare sul campo con degli </a:t>
            </a:r>
            <a:r>
              <a:rPr lang="it-IT" sz="2200" dirty="0" err="1">
                <a:latin typeface="Rockwell"/>
                <a:cs typeface="Rockwell"/>
              </a:rPr>
              <a:t>step</a:t>
            </a:r>
            <a:r>
              <a:rPr lang="it-IT" sz="2200" dirty="0">
                <a:latin typeface="Rockwell"/>
                <a:cs typeface="Rockwell"/>
              </a:rPr>
              <a:t> intermedi.</a:t>
            </a:r>
            <a:endParaRPr lang="it-IT" sz="2200" spc="-25" dirty="0">
              <a:solidFill>
                <a:srgbClr val="FFFFFF"/>
              </a:solidFill>
              <a:latin typeface="Rockwell"/>
              <a:cs typeface="Rockwel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17182" y="3134614"/>
          <a:ext cx="8280400" cy="2939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4851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Sistemare</a:t>
                      </a:r>
                      <a:r>
                        <a:rPr sz="1800" b="1" u="heavy" spc="-6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u="heavy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gli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occhiali </a:t>
                      </a:r>
                      <a:r>
                        <a:rPr sz="1800" b="1" u="heavy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in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u="heavy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posizione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517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Mettere </a:t>
                      </a:r>
                      <a:r>
                        <a:rPr sz="1800" b="1" u="heavy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gli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occhiali sul</a:t>
                      </a:r>
                      <a:r>
                        <a:rPr sz="1800" b="1" u="heavy" spc="-7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viso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30988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Mettere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gli 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occhiali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sul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viso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7AA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u="heavy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Prendere</a:t>
                      </a:r>
                      <a:r>
                        <a:rPr sz="1800" b="1" u="heavy" spc="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u="heavy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gli</a:t>
                      </a:r>
                      <a:endParaRPr sz="1800">
                        <a:latin typeface="Rockwell"/>
                        <a:cs typeface="Rockwel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occhiali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Prendere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gli</a:t>
                      </a:r>
                      <a:endParaRPr sz="1800">
                        <a:latin typeface="Rockwell"/>
                        <a:cs typeface="Rockwel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occhiali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7AA9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Prendere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gli</a:t>
                      </a:r>
                      <a:endParaRPr sz="1800">
                        <a:latin typeface="Rockwell"/>
                        <a:cs typeface="Rockwel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occhiali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7AA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274">
                <a:tc>
                  <a:txBody>
                    <a:bodyPr/>
                    <a:lstStyle/>
                    <a:p>
                      <a:pPr marL="91440" marR="71818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b="1" u="heavy" spc="-3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Toccare</a:t>
                      </a:r>
                      <a:r>
                        <a:rPr sz="1800" b="1" u="heavy" spc="-6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u="heavy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gli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Rockwell"/>
                          <a:cs typeface="Rockwell"/>
                        </a:rPr>
                        <a:t>occhiali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1343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3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Toccare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gli 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occhiali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7AA9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1280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3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Toccare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gli 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occhiali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7AA9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1280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3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Toccare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gli 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occhiali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7AA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03" y="559434"/>
            <a:ext cx="7999730" cy="5375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915"/>
              </a:lnSpc>
              <a:spcBef>
                <a:spcPts val="100"/>
              </a:spcBef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Es.</a:t>
            </a:r>
            <a:endParaRPr sz="2700">
              <a:latin typeface="Rockwell"/>
              <a:cs typeface="Rockwell"/>
            </a:endParaRPr>
          </a:p>
          <a:p>
            <a:pPr marL="12700">
              <a:lnSpc>
                <a:spcPts val="2915"/>
              </a:lnSpc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meta: 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dire</a:t>
            </a:r>
            <a:r>
              <a:rPr sz="2700" spc="-4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“Acqua”</a:t>
            </a:r>
            <a:endParaRPr sz="2700">
              <a:latin typeface="Rockwell"/>
              <a:cs typeface="Rockwell"/>
            </a:endParaRPr>
          </a:p>
          <a:p>
            <a:pPr marL="12700">
              <a:lnSpc>
                <a:spcPts val="2915"/>
              </a:lnSpc>
              <a:spcBef>
                <a:spcPts val="1945"/>
              </a:spcBef>
            </a:pP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Tappe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dello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Shaping:</a:t>
            </a:r>
            <a:endParaRPr sz="2700">
              <a:latin typeface="Rockwell"/>
              <a:cs typeface="Rockwell"/>
            </a:endParaRPr>
          </a:p>
          <a:p>
            <a:pPr marL="611505" indent="-599440">
              <a:lnSpc>
                <a:spcPts val="2590"/>
              </a:lnSpc>
              <a:buSzPct val="68518"/>
              <a:buAutoNum type="arabicPeriod"/>
              <a:tabLst>
                <a:tab pos="611505" algn="l"/>
                <a:tab pos="612140" algn="l"/>
              </a:tabLst>
            </a:pPr>
            <a:r>
              <a:rPr sz="2700" spc="-50" dirty="0">
                <a:solidFill>
                  <a:srgbClr val="FFFFFF"/>
                </a:solidFill>
                <a:latin typeface="Rockwell"/>
                <a:cs typeface="Rockwell"/>
              </a:rPr>
              <a:t>Muovere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le</a:t>
            </a:r>
            <a:r>
              <a:rPr sz="2700" spc="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labbra</a:t>
            </a:r>
            <a:endParaRPr sz="2700">
              <a:latin typeface="Rockwell"/>
              <a:cs typeface="Rockwell"/>
            </a:endParaRPr>
          </a:p>
          <a:p>
            <a:pPr marL="611505" indent="-599440">
              <a:lnSpc>
                <a:spcPts val="2590"/>
              </a:lnSpc>
              <a:buSzPct val="68518"/>
              <a:buAutoNum type="arabicPeriod"/>
              <a:tabLst>
                <a:tab pos="611505" algn="l"/>
                <a:tab pos="612140" algn="l"/>
              </a:tabLst>
            </a:pP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Emettere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qualsiasi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suono</a:t>
            </a:r>
            <a:endParaRPr sz="2700">
              <a:latin typeface="Rockwell"/>
              <a:cs typeface="Rockwell"/>
            </a:endParaRPr>
          </a:p>
          <a:p>
            <a:pPr marL="584200" indent="-572135">
              <a:lnSpc>
                <a:spcPts val="2595"/>
              </a:lnSpc>
              <a:buSzPct val="68518"/>
              <a:buAutoNum type="arabicPeriod"/>
              <a:tabLst>
                <a:tab pos="584200" algn="l"/>
                <a:tab pos="584835" algn="l"/>
              </a:tabLst>
            </a:pPr>
            <a:r>
              <a:rPr sz="2700" spc="-45" dirty="0">
                <a:solidFill>
                  <a:srgbClr val="FFFFFF"/>
                </a:solidFill>
                <a:latin typeface="Rockwell"/>
                <a:cs typeface="Rockwell"/>
              </a:rPr>
              <a:t>Vocalizzare</a:t>
            </a:r>
            <a:r>
              <a:rPr sz="2700" spc="-1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“A”</a:t>
            </a:r>
            <a:endParaRPr sz="2700">
              <a:latin typeface="Rockwell"/>
              <a:cs typeface="Rockwell"/>
            </a:endParaRPr>
          </a:p>
          <a:p>
            <a:pPr marL="611505" indent="-599440">
              <a:lnSpc>
                <a:spcPts val="2595"/>
              </a:lnSpc>
              <a:buSzPct val="68518"/>
              <a:buAutoNum type="arabicPeriod"/>
              <a:tabLst>
                <a:tab pos="611505" algn="l"/>
                <a:tab pos="612140" algn="l"/>
              </a:tabLst>
            </a:pP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Dire</a:t>
            </a:r>
            <a:r>
              <a:rPr sz="2700" spc="-2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“Acqu”</a:t>
            </a:r>
            <a:endParaRPr sz="2700">
              <a:latin typeface="Rockwell"/>
              <a:cs typeface="Rockwell"/>
            </a:endParaRPr>
          </a:p>
          <a:p>
            <a:pPr marL="611505" indent="-599440">
              <a:lnSpc>
                <a:spcPts val="2915"/>
              </a:lnSpc>
              <a:buSzPct val="68518"/>
              <a:buAutoNum type="arabicPeriod"/>
              <a:tabLst>
                <a:tab pos="611505" algn="l"/>
                <a:tab pos="612140" algn="l"/>
              </a:tabLst>
            </a:pP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Dire</a:t>
            </a:r>
            <a:r>
              <a:rPr sz="2700" spc="-2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“Acqua”</a:t>
            </a:r>
            <a:endParaRPr sz="2700">
              <a:latin typeface="Rockwell"/>
              <a:cs typeface="Rockwell"/>
            </a:endParaRPr>
          </a:p>
          <a:p>
            <a:pPr marL="527685" marR="384175" indent="-515620">
              <a:lnSpc>
                <a:spcPct val="80000"/>
              </a:lnSpc>
              <a:spcBef>
                <a:spcPts val="2590"/>
              </a:spcBef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passaggio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1 e il 2 step dello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Shaping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è un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esempio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“Shaping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across response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topographies”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(la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forma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è</a:t>
            </a:r>
            <a:r>
              <a:rPr sz="2700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diversa)</a:t>
            </a:r>
            <a:endParaRPr sz="2700">
              <a:latin typeface="Rockwell"/>
              <a:cs typeface="Rockwell"/>
            </a:endParaRPr>
          </a:p>
          <a:p>
            <a:pPr marL="527685" marR="5080" indent="-515620">
              <a:lnSpc>
                <a:spcPct val="80000"/>
              </a:lnSpc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successivi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passaggi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sono un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esempio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7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“Shaping  within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response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topographies”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(la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forma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è la  stessa)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95736" y="404664"/>
            <a:ext cx="4960620" cy="15064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4370" y="2017598"/>
            <a:ext cx="8123555" cy="26282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Baer, Wolf e Risley </a:t>
            </a:r>
            <a:r>
              <a:rPr sz="2400" dirty="0">
                <a:solidFill>
                  <a:srgbClr val="FFFFFF"/>
                </a:solidFill>
                <a:latin typeface="Century Schoolbook"/>
                <a:cs typeface="Century Schoolbook"/>
              </a:rPr>
              <a:t>(1968) </a:t>
            </a:r>
            <a:r>
              <a:rPr sz="24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inseriscono </a:t>
            </a:r>
            <a:r>
              <a:rPr sz="2400" spc="-15" dirty="0">
                <a:solidFill>
                  <a:srgbClr val="FFFFFF"/>
                </a:solidFill>
                <a:latin typeface="Century Schoolbook"/>
                <a:cs typeface="Century Schoolbook"/>
              </a:rPr>
              <a:t>la  </a:t>
            </a:r>
            <a:r>
              <a:rPr sz="2400" dirty="0">
                <a:solidFill>
                  <a:srgbClr val="FFFFFF"/>
                </a:solidFill>
                <a:latin typeface="Century Schoolbook"/>
                <a:cs typeface="Century Schoolbook"/>
              </a:rPr>
              <a:t>Generalizzazione </a:t>
            </a:r>
            <a:r>
              <a:rPr sz="24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tra </a:t>
            </a:r>
            <a:r>
              <a:rPr sz="24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le dimensioni </a:t>
            </a:r>
            <a:r>
              <a:rPr sz="2400" dirty="0" err="1">
                <a:solidFill>
                  <a:srgbClr val="FFFFFF"/>
                </a:solidFill>
                <a:latin typeface="Century Schoolbook"/>
                <a:cs typeface="Century Schoolbook"/>
              </a:rPr>
              <a:t>fondamentali</a:t>
            </a:r>
            <a:r>
              <a:rPr sz="2400" dirty="0">
                <a:solidFill>
                  <a:srgbClr val="FFFFFF"/>
                </a:solidFill>
                <a:latin typeface="Century Schoolbook"/>
                <a:cs typeface="Century Schoolbook"/>
              </a:rPr>
              <a:t>  </a:t>
            </a:r>
            <a:r>
              <a:rPr sz="2400" spc="-10" dirty="0" err="1">
                <a:solidFill>
                  <a:srgbClr val="FFFFFF"/>
                </a:solidFill>
                <a:latin typeface="Century Schoolbook"/>
                <a:cs typeface="Century Schoolbook"/>
              </a:rPr>
              <a:t>dell’ABA</a:t>
            </a:r>
            <a:r>
              <a:rPr lang="it-IT" sz="24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: si deve cercare di insegnargli le cose quanto più vicine all’ambiente naturale altrimenti non verranno poi utilizzate.</a:t>
            </a:r>
            <a:endParaRPr sz="2400" dirty="0">
              <a:latin typeface="Century Schoolbook"/>
              <a:cs typeface="Century Schoolbook"/>
            </a:endParaRPr>
          </a:p>
          <a:p>
            <a:pPr marL="12700" marR="5080" algn="just">
              <a:lnSpc>
                <a:spcPct val="100000"/>
              </a:lnSpc>
            </a:pP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Stoke e Baer 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(1977) individuano </a:t>
            </a: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tre 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principali  fattori di </a:t>
            </a: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generalizzazione</a:t>
            </a:r>
            <a:r>
              <a:rPr sz="2200" spc="80" dirty="0">
                <a:solidFill>
                  <a:srgbClr val="FFFFFF"/>
                </a:solidFill>
                <a:latin typeface="Century Schoolbook"/>
                <a:cs typeface="Century Schoolbook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dell’apprendime</a:t>
            </a:r>
            <a:r>
              <a:rPr sz="28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nto:</a:t>
            </a:r>
            <a:endParaRPr sz="2800" dirty="0">
              <a:latin typeface="Century Schoolbook"/>
              <a:cs typeface="Century Schoolboo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370" y="4578477"/>
            <a:ext cx="2079625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SzPct val="69642"/>
              <a:buFont typeface="Wingdings"/>
              <a:buChar char=""/>
              <a:tabLst>
                <a:tab pos="309880" algn="l"/>
              </a:tabLst>
            </a:pP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Attrav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e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rso  risposta)</a:t>
            </a:r>
            <a:endParaRPr sz="2200" dirty="0">
              <a:latin typeface="Century Schoolbook"/>
              <a:cs typeface="Century Schoolbook"/>
            </a:endParaRPr>
          </a:p>
          <a:p>
            <a:pPr marL="309880" indent="-297180">
              <a:lnSpc>
                <a:spcPct val="100000"/>
              </a:lnSpc>
              <a:buSzPct val="69642"/>
              <a:buFont typeface="Wingdings"/>
              <a:buChar char=""/>
              <a:tabLst>
                <a:tab pos="309880" algn="l"/>
              </a:tabLst>
            </a:pP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Attrav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e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rso</a:t>
            </a:r>
            <a:endParaRPr sz="2200" dirty="0">
              <a:latin typeface="Century Schoolbook"/>
              <a:cs typeface="Century Schoolboo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67405" y="4578477"/>
            <a:ext cx="573151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626745" algn="l"/>
                <a:tab pos="2005964" algn="l"/>
                <a:tab pos="4914265" algn="l"/>
              </a:tabLst>
            </a:pP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i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l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	</a:t>
            </a: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t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e</a:t>
            </a: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mp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o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(M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a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nte</a:t>
            </a:r>
            <a:r>
              <a:rPr sz="2200" spc="5" dirty="0">
                <a:solidFill>
                  <a:srgbClr val="FFFFFF"/>
                </a:solidFill>
                <a:latin typeface="Century Schoolbook"/>
                <a:cs typeface="Century Schoolbook"/>
              </a:rPr>
              <a:t>n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im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e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nto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	</a:t>
            </a: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d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e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lla</a:t>
            </a:r>
            <a:endParaRPr sz="2200" dirty="0">
              <a:latin typeface="Century Schoolbook"/>
              <a:cs typeface="Century Schoolbook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1645" algn="l"/>
                <a:tab pos="1937385" algn="l"/>
                <a:tab pos="5222240" algn="l"/>
              </a:tabLst>
            </a:pP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i	setting	(Gen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e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ral</a:t>
            </a:r>
            <a:r>
              <a:rPr sz="2200" spc="5" dirty="0">
                <a:solidFill>
                  <a:srgbClr val="FFFFFF"/>
                </a:solidFill>
                <a:latin typeface="Century Schoolbook"/>
                <a:cs typeface="Century Schoolbook"/>
              </a:rPr>
              <a:t>i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z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z</a:t>
            </a: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a</a:t>
            </a:r>
            <a:r>
              <a:rPr sz="2200" spc="5" dirty="0">
                <a:solidFill>
                  <a:srgbClr val="FFFFFF"/>
                </a:solidFill>
                <a:latin typeface="Century Schoolbook"/>
                <a:cs typeface="Century Schoolbook"/>
              </a:rPr>
              <a:t>z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ione</a:t>
            </a:r>
            <a:r>
              <a:rPr sz="2200" dirty="0">
                <a:solidFill>
                  <a:srgbClr val="FFFFFF"/>
                </a:solidFill>
                <a:latin typeface="Century Schoolbook"/>
                <a:cs typeface="Century Schoolbook"/>
              </a:rPr>
              <a:t>	</a:t>
            </a:r>
            <a:r>
              <a:rPr sz="22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d</a:t>
            </a:r>
            <a:r>
              <a:rPr sz="2200" spc="10" dirty="0">
                <a:solidFill>
                  <a:srgbClr val="FFFFFF"/>
                </a:solidFill>
                <a:latin typeface="Century Schoolbook"/>
                <a:cs typeface="Century Schoolbook"/>
              </a:rPr>
              <a:t>e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l</a:t>
            </a:r>
            <a:endParaRPr sz="2200" dirty="0">
              <a:latin typeface="Century Schoolbook"/>
              <a:cs typeface="Century Schoolboo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254" y="5606322"/>
            <a:ext cx="8122920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s</a:t>
            </a:r>
            <a:r>
              <a:rPr lang="it-IT"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e</a:t>
            </a:r>
            <a:r>
              <a:rPr sz="2200" spc="-5" dirty="0" err="1">
                <a:solidFill>
                  <a:srgbClr val="FFFFFF"/>
                </a:solidFill>
                <a:latin typeface="Century Schoolbook"/>
                <a:cs typeface="Century Schoolbook"/>
              </a:rPr>
              <a:t>tting</a:t>
            </a:r>
            <a:r>
              <a:rPr sz="22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)</a:t>
            </a:r>
            <a:endParaRPr sz="2200" dirty="0">
              <a:latin typeface="Century Schoolbook"/>
              <a:cs typeface="Century Schoolbook"/>
            </a:endParaRPr>
          </a:p>
          <a:p>
            <a:pPr marL="309880" indent="-297180">
              <a:lnSpc>
                <a:spcPct val="100000"/>
              </a:lnSpc>
              <a:buSzPct val="69642"/>
              <a:buFont typeface="Wingdings"/>
              <a:buChar char=""/>
              <a:tabLst>
                <a:tab pos="309880" algn="l"/>
                <a:tab pos="2231390" algn="l"/>
                <a:tab pos="2507615" algn="l"/>
                <a:tab pos="5161280" algn="l"/>
              </a:tabLst>
            </a:pPr>
            <a:r>
              <a:rPr sz="2000" spc="-10" dirty="0">
                <a:solidFill>
                  <a:srgbClr val="FFFFFF"/>
                </a:solidFill>
                <a:latin typeface="Century Schoolbook"/>
                <a:cs typeface="Century Schoolbook"/>
              </a:rPr>
              <a:t>Attraverso	</a:t>
            </a:r>
            <a:r>
              <a:rPr sz="20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i	</a:t>
            </a:r>
            <a:r>
              <a:rPr sz="2000" spc="-5" dirty="0" err="1">
                <a:solidFill>
                  <a:srgbClr val="FFFFFF"/>
                </a:solidFill>
                <a:latin typeface="Century Schoolbook"/>
                <a:cs typeface="Century Schoolbook"/>
              </a:rPr>
              <a:t>comportamenti</a:t>
            </a:r>
            <a:r>
              <a:rPr lang="it-IT" sz="20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Schoolbook"/>
                <a:cs typeface="Century Schoolbook"/>
              </a:rPr>
              <a:t>	</a:t>
            </a:r>
            <a:r>
              <a:rPr sz="2000" dirty="0">
                <a:solidFill>
                  <a:srgbClr val="FFFFFF"/>
                </a:solidFill>
                <a:latin typeface="Century Schoolbook"/>
                <a:cs typeface="Century Schoolbook"/>
              </a:rPr>
              <a:t>(</a:t>
            </a:r>
            <a:r>
              <a:rPr sz="2000" dirty="0" err="1">
                <a:solidFill>
                  <a:srgbClr val="FFFFFF"/>
                </a:solidFill>
                <a:latin typeface="Century Schoolbook"/>
                <a:cs typeface="Century Schoolbook"/>
              </a:rPr>
              <a:t>Generalizzazione</a:t>
            </a:r>
            <a:r>
              <a:rPr lang="it-IT" sz="2000" dirty="0">
                <a:solidFill>
                  <a:srgbClr val="FFFFFF"/>
                </a:solidFill>
                <a:latin typeface="Century Schoolbook"/>
                <a:cs typeface="Century Schoolbook"/>
              </a:rPr>
              <a:t>)</a:t>
            </a:r>
            <a:endParaRPr sz="2000" dirty="0">
              <a:latin typeface="Century Schoolbook"/>
              <a:cs typeface="Century Schoolbook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6948" y="260604"/>
            <a:ext cx="7863840" cy="854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4370" y="1720418"/>
            <a:ext cx="8049259" cy="49532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misura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 cui qualcuno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continua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ad 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eseguire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bersaglio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dopo che una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parte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o tutto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l'intervento</a:t>
            </a:r>
            <a:r>
              <a:rPr sz="32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sia 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finito.</a:t>
            </a:r>
            <a:endParaRPr sz="32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Wingdings 2"/>
              <a:buChar char=""/>
            </a:pPr>
            <a:endParaRPr sz="3300" dirty="0">
              <a:latin typeface="Times New Roman"/>
              <a:cs typeface="Times New Roman"/>
            </a:endParaRPr>
          </a:p>
          <a:p>
            <a:pPr marL="304800" marR="323850" indent="-292735">
              <a:lnSpc>
                <a:spcPct val="100000"/>
              </a:lnSpc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Alcuni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apprendimenti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necessitano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un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mantenimento </a:t>
            </a:r>
            <a:r>
              <a:rPr sz="3200" spc="-75" dirty="0">
                <a:solidFill>
                  <a:srgbClr val="FFFFFF"/>
                </a:solidFill>
                <a:latin typeface="Rockwell"/>
                <a:cs typeface="Rockwell"/>
              </a:rPr>
              <a:t>breve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nel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tempo,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altri 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invece </a:t>
            </a:r>
            <a:r>
              <a:rPr sz="3200" spc="-40" dirty="0">
                <a:solidFill>
                  <a:srgbClr val="FFFFFF"/>
                </a:solidFill>
                <a:latin typeface="Rockwell"/>
                <a:cs typeface="Rockwell"/>
              </a:rPr>
              <a:t>devono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mantenuti</a:t>
            </a:r>
            <a:r>
              <a:rPr sz="3200" spc="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per</a:t>
            </a:r>
            <a:endParaRPr sz="3200" dirty="0">
              <a:latin typeface="Rockwell"/>
              <a:cs typeface="Rockwell"/>
            </a:endParaRPr>
          </a:p>
          <a:p>
            <a:pPr marL="304800">
              <a:lnSpc>
                <a:spcPct val="100000"/>
              </a:lnSpc>
              <a:spcBef>
                <a:spcPts val="5"/>
              </a:spcBef>
            </a:pP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l’intero 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arco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200" spc="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vita</a:t>
            </a:r>
            <a:r>
              <a:rPr lang="it-IT" sz="3200" dirty="0">
                <a:solidFill>
                  <a:srgbClr val="FFFFFF"/>
                </a:solidFill>
                <a:latin typeface="Rockwell"/>
                <a:cs typeface="Rockwell"/>
              </a:rPr>
              <a:t>(Es. indicare/lavare i denti)</a:t>
            </a:r>
            <a:endParaRPr sz="32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39" y="310895"/>
            <a:ext cx="8577072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303" y="1434598"/>
            <a:ext cx="7570470" cy="5278367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04800" marR="5080" indent="-292735">
              <a:lnSpc>
                <a:spcPct val="80000"/>
              </a:lnSpc>
              <a:spcBef>
                <a:spcPts val="819"/>
              </a:spcBef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Generalizzazione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setting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(o  situazione)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avviene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 comportamento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meta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viene emesso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presenza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condizioni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diverse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quelle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cui è stato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insegnato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5" dirty="0" err="1">
                <a:solidFill>
                  <a:srgbClr val="FFFFFF"/>
                </a:solidFill>
                <a:latin typeface="Rockwell"/>
                <a:cs typeface="Rockwell"/>
              </a:rPr>
              <a:t>modo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3000" spc="-25" dirty="0" err="1">
                <a:solidFill>
                  <a:srgbClr val="FFFFFF"/>
                </a:solidFill>
                <a:latin typeface="Rockwell"/>
                <a:cs typeface="Rockwell"/>
              </a:rPr>
              <a:t>diretto</a:t>
            </a:r>
            <a:r>
              <a:rPr lang="it-IT" sz="3000" spc="-25" dirty="0">
                <a:solidFill>
                  <a:srgbClr val="FFFFFF"/>
                </a:solidFill>
                <a:latin typeface="Rockwell"/>
                <a:cs typeface="Rockwell"/>
              </a:rPr>
              <a:t> Es. Il saluto.</a:t>
            </a:r>
            <a:endParaRPr sz="3000" dirty="0">
              <a:latin typeface="Rockwell"/>
              <a:cs typeface="Rockwell"/>
            </a:endParaRPr>
          </a:p>
          <a:p>
            <a:pPr marL="304800" marR="40640" indent="-292735">
              <a:lnSpc>
                <a:spcPct val="80000"/>
              </a:lnSpc>
              <a:spcBef>
                <a:spcPts val="2880"/>
              </a:spcBef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3000" spc="-50" dirty="0">
                <a:solidFill>
                  <a:srgbClr val="FFFFFF"/>
                </a:solidFill>
                <a:latin typeface="Rockwell"/>
                <a:cs typeface="Rockwell"/>
              </a:rPr>
              <a:t>rendere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possibile la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generalizzazione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setting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necessario che la </a:t>
            </a:r>
            <a:r>
              <a:rPr sz="3000" spc="-45" dirty="0">
                <a:solidFill>
                  <a:srgbClr val="FFFFFF"/>
                </a:solidFill>
                <a:latin typeface="Rockwell"/>
                <a:cs typeface="Rockwell"/>
              </a:rPr>
              <a:t>nuova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situazione-stimolo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abbia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una o più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componenti in comune con la situazione-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stimolo in cui viene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effettuato </a:t>
            </a:r>
            <a:r>
              <a:rPr sz="3000" dirty="0" err="1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training</a:t>
            </a:r>
            <a:r>
              <a:rPr lang="it-IT" sz="3000" spc="-15" dirty="0">
                <a:solidFill>
                  <a:srgbClr val="FFFFFF"/>
                </a:solidFill>
                <a:latin typeface="Rockwell"/>
                <a:cs typeface="Rockwell"/>
              </a:rPr>
              <a:t> – si trasporta una condizione stimolo del </a:t>
            </a:r>
            <a:r>
              <a:rPr lang="it-IT" sz="3000" spc="-15" dirty="0" err="1">
                <a:solidFill>
                  <a:srgbClr val="FFFFFF"/>
                </a:solidFill>
                <a:latin typeface="Rockwell"/>
                <a:cs typeface="Rockwell"/>
              </a:rPr>
              <a:t>setting</a:t>
            </a:r>
            <a:r>
              <a:rPr lang="it-IT" sz="3000" spc="-15" dirty="0">
                <a:solidFill>
                  <a:srgbClr val="FFFFFF"/>
                </a:solidFill>
                <a:latin typeface="Rockwell"/>
                <a:cs typeface="Rockwell"/>
              </a:rPr>
              <a:t> in un’altra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AFE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</TotalTime>
  <Words>2606</Words>
  <Application>Microsoft Office PowerPoint</Application>
  <PresentationFormat>Presentazione su schermo (4:3)</PresentationFormat>
  <Paragraphs>239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45</vt:i4>
      </vt:variant>
    </vt:vector>
  </HeadingPairs>
  <TitlesOfParts>
    <vt:vector size="46" baseType="lpstr">
      <vt:lpstr>Office Theme</vt:lpstr>
      <vt:lpstr>Presentazione standard di PowerPoint</vt:lpstr>
      <vt:lpstr>Condizionamento Operante</vt:lpstr>
      <vt:lpstr>Presentazione standard di PowerPoint</vt:lpstr>
      <vt:lpstr>STIMULUS CONTROL DEL COMPORTAMENTO</vt:lpstr>
      <vt:lpstr>Esempi quotidiani di comportamenti  sotto il Controllo dello Stimolo</vt:lpstr>
      <vt:lpstr>Presentazione standard di PowerPoint</vt:lpstr>
      <vt:lpstr>Prompting and Stimulus Control</vt:lpstr>
      <vt:lpstr>Ci sono due grandi tipologie di prompt:</vt:lpstr>
      <vt:lpstr>Presentazione standard di PowerPoint</vt:lpstr>
      <vt:lpstr>Presentazione standard di PowerPoint</vt:lpstr>
      <vt:lpstr>La tecnica del modellamento (modeling)  consiste nella promozione di esperienze  di apprendimento attraverso l'osservazione  del comportamento di un soggetto che fa  da modello. Es. auto-videomodeling con il soggetto e dei montaggi. L’educatrice che muove le mani anche se in maniera fittizia di un altro bambino; ci si può impegnare a rifarla in quanto si può ripetere se l’ho fatta una volta posso ripeterlo.  </vt:lpstr>
      <vt:lpstr>Il modellamento può servire per diversi  obiettivi: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Transfer of Stimulus Control</vt:lpstr>
      <vt:lpstr>Transfer of Stimulus Control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Graduated guidance     L’uso combinato della guida fisica e del fading,  comportano una riduzione graduale e  sistematica dell’intensità della guida fisica</vt:lpstr>
      <vt:lpstr>Presentazione standard di PowerPoint</vt:lpstr>
      <vt:lpstr>Variazione dell’intervallo di tempo che intercorre tra la presentazione dell’SD naturale e il prompt (es. richieste, etichettamento,con Rdifferenziale) </vt:lpstr>
      <vt:lpstr>Transferring Stimulus Control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 sconosciuto</cp:lastModifiedBy>
  <cp:revision>69</cp:revision>
  <dcterms:created xsi:type="dcterms:W3CDTF">2019-10-09T16:20:35Z</dcterms:created>
  <dcterms:modified xsi:type="dcterms:W3CDTF">2020-05-18T09:51:52Z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2018-10-21T00:00:00Z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2019-10-09T00:00:00Z</vt:filetime>
  </property>
</Properties>
</file>