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73" r:id="rId10"/>
    <p:sldId id="292" r:id="rId11"/>
    <p:sldId id="269" r:id="rId12"/>
    <p:sldId id="270" r:id="rId13"/>
    <p:sldId id="274" r:id="rId14"/>
    <p:sldId id="275" r:id="rId15"/>
    <p:sldId id="276" r:id="rId16"/>
    <p:sldId id="277" r:id="rId17"/>
    <p:sldId id="279" r:id="rId18"/>
    <p:sldId id="280" r:id="rId19"/>
    <p:sldId id="281" r:id="rId20"/>
    <p:sldId id="282" r:id="rId21"/>
    <p:sldId id="283" r:id="rId22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7" Type="http://schemas.openxmlformats.org/officeDocument/2006/relationships/image" Target="../media/image1.png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502" y="1136141"/>
            <a:ext cx="1364995" cy="376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406" y="2590927"/>
            <a:ext cx="7619187" cy="2857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 /><Relationship Id="rId1" Type="http://schemas.openxmlformats.org/officeDocument/2006/relationships/slideLayout" Target="../slideLayouts/slideLayout5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 /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5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 /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0.emf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5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 /><Relationship Id="rId2" Type="http://schemas.openxmlformats.org/officeDocument/2006/relationships/image" Target="../media/image12.emf" /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 /><Relationship Id="rId2" Type="http://schemas.openxmlformats.org/officeDocument/2006/relationships/image" Target="../media/image14.emf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6.emf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 /><Relationship Id="rId2" Type="http://schemas.openxmlformats.org/officeDocument/2006/relationships/image" Target="../media/image17.emf" /><Relationship Id="rId1" Type="http://schemas.openxmlformats.org/officeDocument/2006/relationships/slideLayout" Target="../slideLayouts/slideLayout5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20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 /><Relationship Id="rId1" Type="http://schemas.openxmlformats.org/officeDocument/2006/relationships/slideLayout" Target="../slideLayouts/slideLayout5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22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23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3.xml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 /><Relationship Id="rId3" Type="http://schemas.openxmlformats.org/officeDocument/2006/relationships/image" Target="../media/image24.jpeg" /><Relationship Id="rId7" Type="http://schemas.openxmlformats.org/officeDocument/2006/relationships/image" Target="../media/image28.jpe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27.jpeg" /><Relationship Id="rId5" Type="http://schemas.openxmlformats.org/officeDocument/2006/relationships/image" Target="../media/image26.png" /><Relationship Id="rId4" Type="http://schemas.openxmlformats.org/officeDocument/2006/relationships/image" Target="../media/image25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5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34.png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8.png" /><Relationship Id="rId5" Type="http://schemas.openxmlformats.org/officeDocument/2006/relationships/image" Target="../media/image37.png" /><Relationship Id="rId4" Type="http://schemas.openxmlformats.org/officeDocument/2006/relationships/image" Target="../media/image36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92" y="2071678"/>
            <a:ext cx="8866208" cy="27465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38752"/>
            <a:ext cx="8866208" cy="584031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79063"/>
            <a:ext cx="8866208" cy="59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24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28600"/>
            <a:ext cx="8866208" cy="583422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6062821"/>
            <a:ext cx="8866208" cy="61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0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1161" y="139923"/>
            <a:ext cx="8821677" cy="657815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96" y="863587"/>
            <a:ext cx="8866208" cy="513082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700679"/>
            <a:ext cx="8866208" cy="32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3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92" y="304800"/>
            <a:ext cx="8866208" cy="441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31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38200"/>
            <a:ext cx="8229600" cy="59073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9408" y="1676400"/>
            <a:ext cx="8866208" cy="27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56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990600"/>
            <a:ext cx="8866208" cy="471975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533400"/>
            <a:ext cx="8866208" cy="29688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533400"/>
            <a:ext cx="8866208" cy="29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40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48" y="152400"/>
            <a:ext cx="9312322" cy="606564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218041"/>
            <a:ext cx="8866208" cy="26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94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1791" y="0"/>
            <a:ext cx="8069580" cy="14036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2153793"/>
            <a:ext cx="778954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Sono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un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binomio da almeno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trenta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anni  anche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l'analisi comportamentale  applicata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non nasce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proprio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con l'autismo  ma come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metodologia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per il </a:t>
            </a:r>
            <a:r>
              <a:rPr sz="3200" spc="-40" dirty="0">
                <a:solidFill>
                  <a:srgbClr val="FFFFFF"/>
                </a:solidFill>
                <a:latin typeface="Rockwell"/>
                <a:cs typeface="Rockwell"/>
              </a:rPr>
              <a:t>recupero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delle disabilità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intellettive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ed </a:t>
            </a:r>
            <a:r>
              <a:rPr sz="3200" spc="-45" dirty="0">
                <a:solidFill>
                  <a:srgbClr val="FFFFFF"/>
                </a:solidFill>
                <a:latin typeface="Rockwell"/>
                <a:cs typeface="Rockwell"/>
              </a:rPr>
              <a:t>evolutive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in  </a:t>
            </a:r>
            <a:r>
              <a:rPr sz="3200" spc="-40" dirty="0">
                <a:solidFill>
                  <a:srgbClr val="FFFFFF"/>
                </a:solidFill>
                <a:latin typeface="Rockwell"/>
                <a:cs typeface="Rockwell"/>
              </a:rPr>
              <a:t>genere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067800" cy="592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34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47672" y="9144"/>
            <a:ext cx="7196328" cy="1485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75942"/>
            <a:ext cx="8029575" cy="414147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04800" marR="406400" indent="-292735">
              <a:lnSpc>
                <a:spcPct val="80000"/>
              </a:lnSpc>
              <a:spcBef>
                <a:spcPts val="82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L'analisi comportamentale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applicata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la 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scienza applicata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deriva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dalla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scienza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base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conosciuta come Analisi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del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Comportamento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(Skinner,</a:t>
            </a:r>
            <a:r>
              <a:rPr sz="3000" spc="-20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1953).</a:t>
            </a:r>
            <a:endParaRPr sz="3000">
              <a:latin typeface="Rockwell"/>
              <a:cs typeface="Rockwell"/>
            </a:endParaRPr>
          </a:p>
          <a:p>
            <a:pPr marL="304800" marR="5080" indent="-292735">
              <a:lnSpc>
                <a:spcPct val="80000"/>
              </a:lnSpc>
              <a:spcBef>
                <a:spcPts val="2880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L’analisi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comportamentale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applicata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è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l’area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3000" spc="-15" dirty="0">
                <a:solidFill>
                  <a:srgbClr val="FFFFFF"/>
                </a:solidFill>
                <a:latin typeface="Rockwell"/>
                <a:cs typeface="Rockwell"/>
              </a:rPr>
              <a:t>ricerca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finalizzata ad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applicare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i dati </a:t>
            </a:r>
            <a:r>
              <a:rPr sz="3000" spc="-10" dirty="0">
                <a:solidFill>
                  <a:srgbClr val="FFFFFF"/>
                </a:solidFill>
                <a:latin typeface="Rockwell"/>
                <a:cs typeface="Rockwell"/>
              </a:rPr>
              <a:t>che  derivano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dall’analisi del comportamento  per </a:t>
            </a:r>
            <a:r>
              <a:rPr sz="3000" spc="-35" dirty="0">
                <a:solidFill>
                  <a:srgbClr val="FFFFFF"/>
                </a:solidFill>
                <a:latin typeface="Rockwell"/>
                <a:cs typeface="Rockwell"/>
              </a:rPr>
              <a:t>comprendere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migliorare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3000" spc="-25" dirty="0">
                <a:solidFill>
                  <a:srgbClr val="FFFFFF"/>
                </a:solidFill>
                <a:latin typeface="Rockwell"/>
                <a:cs typeface="Rockwell"/>
              </a:rPr>
              <a:t>relazioni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che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intercorrono </a:t>
            </a:r>
            <a:r>
              <a:rPr sz="3000" spc="-30" dirty="0">
                <a:solidFill>
                  <a:srgbClr val="FFFFFF"/>
                </a:solidFill>
                <a:latin typeface="Rockwell"/>
                <a:cs typeface="Rockwell"/>
              </a:rPr>
              <a:t>fra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determinati 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comportamenti e le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condizioni</a:t>
            </a:r>
            <a:r>
              <a:rPr sz="3000" spc="5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esterne.</a:t>
            </a:r>
            <a:endParaRPr sz="30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19072" y="0"/>
            <a:ext cx="7351776" cy="14036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65858"/>
            <a:ext cx="8022590" cy="441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0" marR="90170" indent="-292735">
              <a:lnSpc>
                <a:spcPct val="100000"/>
              </a:lnSpc>
              <a:spcBef>
                <a:spcPts val="10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L'analisi comportamentale applicata 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propone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sistematicamente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interventi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tesi  a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migliorare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comportamenti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socialmente  significativi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(Baer, </a:t>
            </a:r>
            <a:r>
              <a:rPr sz="3200" spc="-75" dirty="0">
                <a:solidFill>
                  <a:srgbClr val="FFFFFF"/>
                </a:solidFill>
                <a:latin typeface="Rockwell"/>
                <a:cs typeface="Rockwell"/>
              </a:rPr>
              <a:t>Wolf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Risley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1968; 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Sulzer-Azaroff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3200" spc="-70" dirty="0">
                <a:solidFill>
                  <a:srgbClr val="FFFFFF"/>
                </a:solidFill>
                <a:latin typeface="Rockwell"/>
                <a:cs typeface="Rockwell"/>
              </a:rPr>
              <a:t>Mayer,</a:t>
            </a:r>
            <a:r>
              <a:rPr sz="3200" spc="-27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1991).</a:t>
            </a:r>
            <a:endParaRPr sz="3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71A276"/>
              </a:buClr>
              <a:buFont typeface="Wingdings 2"/>
              <a:buChar char=""/>
            </a:pPr>
            <a:endParaRPr sz="3300">
              <a:latin typeface="Times New Roman"/>
              <a:cs typeface="Times New Roman"/>
            </a:endParaRPr>
          </a:p>
          <a:p>
            <a:pPr marL="304800" marR="5080" indent="-292735">
              <a:lnSpc>
                <a:spcPct val="100000"/>
              </a:lnSpc>
              <a:spcBef>
                <a:spcPts val="5"/>
              </a:spcBef>
              <a:buClr>
                <a:srgbClr val="71A276"/>
              </a:buClr>
              <a:buSzPct val="70312"/>
              <a:buFont typeface="Wingdings 2"/>
              <a:buChar char=""/>
              <a:tabLst>
                <a:tab pos="305435" algn="l"/>
              </a:tabLst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I comportamenti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socialmente significativi 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comprendono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le abilità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scolastiche, 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sociali, </a:t>
            </a:r>
            <a:r>
              <a:rPr sz="3200" spc="-10" dirty="0">
                <a:solidFill>
                  <a:srgbClr val="FFFFFF"/>
                </a:solidFill>
                <a:latin typeface="Rockwell"/>
                <a:cs typeface="Rockwell"/>
              </a:rPr>
              <a:t>comunicative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3200" spc="-3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adattive.</a:t>
            </a:r>
            <a:endParaRPr sz="3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1621663"/>
            <a:ext cx="7797165" cy="44932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04800" marR="771525" indent="-292735">
              <a:lnSpc>
                <a:spcPts val="3240"/>
              </a:lnSpc>
              <a:spcBef>
                <a:spcPts val="505"/>
              </a:spcBef>
              <a:buClr>
                <a:srgbClr val="71A276"/>
              </a:buClr>
              <a:buSzPct val="70000"/>
              <a:buFont typeface="Wingdings 2"/>
              <a:buChar char=""/>
              <a:tabLst>
                <a:tab pos="305435" algn="l"/>
              </a:tabLst>
            </a:pP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E’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utilizzata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per 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sostenere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persone</a:t>
            </a:r>
            <a:r>
              <a:rPr sz="3000" spc="-204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con  autismo in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almeno </a:t>
            </a:r>
            <a:r>
              <a:rPr sz="3000" dirty="0">
                <a:solidFill>
                  <a:srgbClr val="FFFFFF"/>
                </a:solidFill>
                <a:latin typeface="Rockwell"/>
                <a:cs typeface="Rockwell"/>
              </a:rPr>
              <a:t>sei</a:t>
            </a:r>
            <a:r>
              <a:rPr sz="3000" spc="-2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Rockwell"/>
                <a:cs typeface="Rockwell"/>
              </a:rPr>
              <a:t>modi:</a:t>
            </a:r>
            <a:endParaRPr sz="3000" dirty="0">
              <a:latin typeface="Rockwell"/>
              <a:cs typeface="Rockwell"/>
            </a:endParaRPr>
          </a:p>
          <a:p>
            <a:pPr marL="774700" lvl="1" indent="-305435">
              <a:lnSpc>
                <a:spcPct val="100000"/>
              </a:lnSpc>
              <a:spcBef>
                <a:spcPts val="85"/>
              </a:spcBef>
              <a:buAutoNum type="arabicPeriod"/>
              <a:tabLst>
                <a:tab pos="77533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aumentando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comportamenti 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abilità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adattivi;</a:t>
            </a:r>
            <a:endParaRPr sz="2400" dirty="0">
              <a:latin typeface="Rockwell"/>
              <a:cs typeface="Rockwell"/>
            </a:endParaRPr>
          </a:p>
          <a:p>
            <a:pPr marL="469900" marR="645160" lvl="1">
              <a:lnSpc>
                <a:spcPts val="2590"/>
              </a:lnSpc>
              <a:spcBef>
                <a:spcPts val="439"/>
              </a:spcBef>
              <a:buAutoNum type="arabicPeriod"/>
              <a:tabLst>
                <a:tab pos="77533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facilitando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l’</a:t>
            </a:r>
            <a:r>
              <a:rPr sz="2400" u="sng" spc="-10" dirty="0">
                <a:solidFill>
                  <a:srgbClr val="FF0000"/>
                </a:solidFill>
                <a:latin typeface="Rockwell"/>
                <a:cs typeface="Rockwell"/>
              </a:rPr>
              <a:t>apprendimento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di </a:t>
            </a:r>
            <a:r>
              <a:rPr sz="2400" spc="-35" dirty="0">
                <a:solidFill>
                  <a:srgbClr val="FFFFFF"/>
                </a:solidFill>
                <a:latin typeface="Rockwell"/>
                <a:cs typeface="Rockwell"/>
              </a:rPr>
              <a:t>nuove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abilità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conoscenze;</a:t>
            </a:r>
            <a:endParaRPr sz="2400" dirty="0">
              <a:latin typeface="Rockwell"/>
              <a:cs typeface="Rockwell"/>
            </a:endParaRPr>
          </a:p>
          <a:p>
            <a:pPr marL="774700" lvl="1" indent="-305435">
              <a:lnSpc>
                <a:spcPct val="100000"/>
              </a:lnSpc>
              <a:spcBef>
                <a:spcPts val="75"/>
              </a:spcBef>
              <a:buAutoNum type="arabicPeriod"/>
              <a:tabLst>
                <a:tab pos="77533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mantenendo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comportamenti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adattivi;</a:t>
            </a:r>
            <a:endParaRPr sz="2400" dirty="0">
              <a:latin typeface="Rockwell"/>
              <a:cs typeface="Rockwell"/>
            </a:endParaRPr>
          </a:p>
          <a:p>
            <a:pPr marL="469900" marR="5080" lvl="1">
              <a:lnSpc>
                <a:spcPts val="2590"/>
              </a:lnSpc>
              <a:spcBef>
                <a:spcPts val="445"/>
              </a:spcBef>
              <a:buAutoNum type="arabicPeriod"/>
              <a:tabLst>
                <a:tab pos="775335" algn="l"/>
              </a:tabLst>
            </a:pP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estendendo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generalizzando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comportamenti e 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abilità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da una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setting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da una situazione ad</a:t>
            </a:r>
            <a:r>
              <a:rPr sz="2400" spc="-6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un’altra;</a:t>
            </a:r>
            <a:endParaRPr sz="2400" dirty="0">
              <a:latin typeface="Rockwell"/>
              <a:cs typeface="Rockwell"/>
            </a:endParaRPr>
          </a:p>
          <a:p>
            <a:pPr marL="469900" marR="1073150" lvl="1">
              <a:lnSpc>
                <a:spcPts val="2590"/>
              </a:lnSpc>
              <a:spcBef>
                <a:spcPts val="400"/>
              </a:spcBef>
              <a:buAutoNum type="arabicPeriod"/>
              <a:tabLst>
                <a:tab pos="77533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riducendo </a:t>
            </a:r>
            <a:r>
              <a:rPr sz="2400" spc="-10" dirty="0">
                <a:solidFill>
                  <a:srgbClr val="FFFFFF"/>
                </a:solidFill>
                <a:latin typeface="Rockwell"/>
                <a:cs typeface="Rockwell"/>
              </a:rPr>
              <a:t>le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condizioni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in cui si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verificano 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comportamenti</a:t>
            </a:r>
            <a:r>
              <a:rPr sz="2400" spc="-2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problema;</a:t>
            </a:r>
            <a:endParaRPr sz="2400" dirty="0">
              <a:latin typeface="Rockwell"/>
              <a:cs typeface="Rockwell"/>
            </a:endParaRPr>
          </a:p>
          <a:p>
            <a:pPr marL="469900" marR="1553210" lvl="1">
              <a:lnSpc>
                <a:spcPts val="2590"/>
              </a:lnSpc>
              <a:spcBef>
                <a:spcPts val="405"/>
              </a:spcBef>
              <a:buAutoNum type="arabicPeriod"/>
              <a:tabLst>
                <a:tab pos="775335" algn="l"/>
              </a:tabLst>
            </a:pP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riducendo </a:t>
            </a:r>
            <a:r>
              <a:rPr sz="2400" spc="-5" dirty="0">
                <a:solidFill>
                  <a:srgbClr val="FFFFFF"/>
                </a:solidFill>
                <a:latin typeface="Rockwell"/>
                <a:cs typeface="Rockwell"/>
              </a:rPr>
              <a:t>l’intensità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e la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frequenza </a:t>
            </a:r>
            <a:r>
              <a:rPr sz="2400" dirty="0">
                <a:solidFill>
                  <a:srgbClr val="FFFFFF"/>
                </a:solidFill>
                <a:latin typeface="Rockwell"/>
                <a:cs typeface="Rockwell"/>
              </a:rPr>
              <a:t>dei  comportamenti</a:t>
            </a:r>
            <a:r>
              <a:rPr sz="2400" spc="-3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"/>
                <a:cs typeface="Rockwell"/>
              </a:rPr>
              <a:t>problema.</a:t>
            </a:r>
            <a:endParaRPr sz="24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708" y="0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2437" y="1974595"/>
            <a:ext cx="8162290" cy="29546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Secondo la </a:t>
            </a:r>
            <a:r>
              <a:rPr sz="3200" spc="-25" dirty="0">
                <a:solidFill>
                  <a:srgbClr val="FFFFFF"/>
                </a:solidFill>
                <a:latin typeface="Rockwell"/>
                <a:cs typeface="Rockwell"/>
              </a:rPr>
              <a:t>prospettiva</a:t>
            </a:r>
            <a:r>
              <a:rPr sz="3200" spc="-6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comportamentale</a:t>
            </a:r>
            <a:endParaRPr sz="3200" dirty="0">
              <a:latin typeface="Rockwell"/>
              <a:cs typeface="Rockwell"/>
            </a:endParaRPr>
          </a:p>
          <a:p>
            <a:pPr marL="304800" marR="508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l’autismo è una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sindrome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caratterizzata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da  </a:t>
            </a:r>
            <a:r>
              <a:rPr sz="3200" spc="-30" dirty="0">
                <a:solidFill>
                  <a:srgbClr val="FFFFFF"/>
                </a:solidFill>
                <a:latin typeface="Rockwell"/>
                <a:cs typeface="Rockwell"/>
              </a:rPr>
              <a:t>carenze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ed eccessi </a:t>
            </a:r>
            <a:r>
              <a:rPr sz="3200" spc="5" dirty="0">
                <a:solidFill>
                  <a:srgbClr val="FFFFFF"/>
                </a:solidFill>
                <a:latin typeface="Rockwell"/>
                <a:cs typeface="Rockwell"/>
              </a:rPr>
              <a:t>comportamentali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che 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hanno una base </a:t>
            </a:r>
            <a:r>
              <a:rPr sz="3200" spc="-15" dirty="0">
                <a:solidFill>
                  <a:srgbClr val="FFFFFF"/>
                </a:solidFill>
                <a:latin typeface="Rockwell"/>
                <a:cs typeface="Rockwell"/>
              </a:rPr>
              <a:t>neurologica,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ma che  possono </a:t>
            </a:r>
            <a:r>
              <a:rPr sz="3200" spc="-20" dirty="0">
                <a:solidFill>
                  <a:srgbClr val="FFFFFF"/>
                </a:solidFill>
                <a:latin typeface="Rockwell"/>
                <a:cs typeface="Rockwell"/>
              </a:rPr>
              <a:t>cambiare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Rockwell"/>
                <a:cs typeface="Rockwell"/>
              </a:rPr>
              <a:t>seguito </a:t>
            </a:r>
            <a:r>
              <a:rPr sz="3200" dirty="0">
                <a:solidFill>
                  <a:srgbClr val="FFFFFF"/>
                </a:solidFill>
                <a:latin typeface="Rockwell"/>
                <a:cs typeface="Rockwell"/>
              </a:rPr>
              <a:t>di</a:t>
            </a:r>
            <a:r>
              <a:rPr sz="3200" spc="-3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specifiche</a:t>
            </a:r>
            <a:endParaRPr sz="3200" dirty="0">
              <a:latin typeface="Arial"/>
              <a:cs typeface="Arial"/>
            </a:endParaRPr>
          </a:p>
          <a:p>
            <a:pPr marL="304800">
              <a:lnSpc>
                <a:spcPct val="100000"/>
              </a:lnSpc>
              <a:spcBef>
                <a:spcPts val="15"/>
              </a:spcBef>
            </a:pP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interazioni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programmate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con</a:t>
            </a:r>
            <a:r>
              <a:rPr sz="3200" b="1" u="heavy" spc="-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l’ambiente.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8540" y="1581149"/>
            <a:ext cx="13506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Eccessi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540" y="2007869"/>
            <a:ext cx="2907665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95"/>
              </a:spcBef>
              <a:buSzPct val="69642"/>
              <a:buChar char="•"/>
              <a:tabLst>
                <a:tab pos="304800" algn="l"/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Autostimolazioni</a:t>
            </a:r>
            <a:endParaRPr sz="2800">
              <a:latin typeface="Arial"/>
              <a:cs typeface="Arial"/>
            </a:endParaRPr>
          </a:p>
          <a:p>
            <a:pPr marL="304800" marR="163830" indent="-292735">
              <a:lnSpc>
                <a:spcPct val="100000"/>
              </a:lnSpc>
              <a:buSzPct val="69642"/>
              <a:buChar char="•"/>
              <a:tabLst>
                <a:tab pos="304800" algn="l"/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Comp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rt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ti 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auto-aggressivi</a:t>
            </a:r>
            <a:endParaRPr sz="2800">
              <a:latin typeface="Arial"/>
              <a:cs typeface="Arial"/>
            </a:endParaRPr>
          </a:p>
          <a:p>
            <a:pPr marL="304800" indent="-292735">
              <a:lnSpc>
                <a:spcPct val="100000"/>
              </a:lnSpc>
              <a:buSzPct val="69642"/>
              <a:buChar char="•"/>
              <a:tabLst>
                <a:tab pos="304800" algn="l"/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Aggressività</a:t>
            </a:r>
            <a:endParaRPr sz="2800">
              <a:latin typeface="Arial"/>
              <a:cs typeface="Arial"/>
            </a:endParaRPr>
          </a:p>
          <a:p>
            <a:pPr marL="304800" marR="163830" indent="-292735">
              <a:lnSpc>
                <a:spcPct val="100000"/>
              </a:lnSpc>
              <a:buSzPct val="69642"/>
              <a:buChar char="•"/>
              <a:tabLst>
                <a:tab pos="304800" algn="l"/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Comp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rt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ti 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ossessivi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9365" y="1582673"/>
            <a:ext cx="1210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renze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9365" y="1946910"/>
            <a:ext cx="3481704" cy="3012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0" marR="595630" indent="-292735">
              <a:lnSpc>
                <a:spcPct val="100000"/>
              </a:lnSpc>
              <a:spcBef>
                <a:spcPts val="95"/>
              </a:spcBef>
              <a:buSzPct val="69642"/>
              <a:buChar char="•"/>
              <a:tabLst>
                <a:tab pos="304800" algn="l"/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Comu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2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-  Linguaggio</a:t>
            </a:r>
            <a:endParaRPr sz="2800">
              <a:latin typeface="Arial"/>
              <a:cs typeface="Arial"/>
            </a:endParaRPr>
          </a:p>
          <a:p>
            <a:pPr marL="304800" indent="-292735">
              <a:lnSpc>
                <a:spcPct val="100000"/>
              </a:lnSpc>
              <a:buSzPct val="69642"/>
              <a:buChar char="•"/>
              <a:tabLst>
                <a:tab pos="304800" algn="l"/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Abilità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sociali</a:t>
            </a:r>
            <a:endParaRPr sz="2800">
              <a:latin typeface="Arial"/>
              <a:cs typeface="Arial"/>
            </a:endParaRPr>
          </a:p>
          <a:p>
            <a:pPr marL="304800" indent="-292735">
              <a:lnSpc>
                <a:spcPct val="100000"/>
              </a:lnSpc>
              <a:buSzPct val="69642"/>
              <a:buChar char="•"/>
              <a:tabLst>
                <a:tab pos="304800" algn="l"/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Abilità di gioco</a:t>
            </a:r>
            <a:endParaRPr sz="2800">
              <a:latin typeface="Arial"/>
              <a:cs typeface="Arial"/>
            </a:endParaRPr>
          </a:p>
          <a:p>
            <a:pPr marL="304800" indent="-292735">
              <a:lnSpc>
                <a:spcPct val="100000"/>
              </a:lnSpc>
              <a:buSzPct val="69642"/>
              <a:buChar char="•"/>
              <a:tabLst>
                <a:tab pos="304800" algn="l"/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Abilità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accademiche</a:t>
            </a:r>
            <a:endParaRPr sz="2800">
              <a:latin typeface="Arial"/>
              <a:cs typeface="Arial"/>
            </a:endParaRPr>
          </a:p>
          <a:p>
            <a:pPr marL="304800" marR="358775" indent="-292735">
              <a:lnSpc>
                <a:spcPct val="100000"/>
              </a:lnSpc>
              <a:spcBef>
                <a:spcPts val="5"/>
              </a:spcBef>
              <a:buSzPct val="69642"/>
              <a:buChar char="•"/>
              <a:tabLst>
                <a:tab pos="304800" algn="l"/>
                <a:tab pos="30543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Abilità di  a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spc="1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66850" y="539750"/>
            <a:ext cx="1796669" cy="218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35100" y="508000"/>
            <a:ext cx="1860550" cy="2247900"/>
          </a:xfrm>
          <a:custGeom>
            <a:avLst/>
            <a:gdLst/>
            <a:ahLst/>
            <a:cxnLst/>
            <a:rect l="l" t="t" r="r" b="b"/>
            <a:pathLst>
              <a:path w="1860550" h="2247900">
                <a:moveTo>
                  <a:pt x="0" y="2247900"/>
                </a:moveTo>
                <a:lnTo>
                  <a:pt x="1860169" y="2247900"/>
                </a:lnTo>
                <a:lnTo>
                  <a:pt x="1860169" y="0"/>
                </a:lnTo>
                <a:lnTo>
                  <a:pt x="0" y="0"/>
                </a:lnTo>
                <a:lnTo>
                  <a:pt x="0" y="2247900"/>
                </a:lnTo>
                <a:close/>
              </a:path>
            </a:pathLst>
          </a:custGeom>
          <a:ln w="63500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7830" y="539750"/>
            <a:ext cx="1881251" cy="2184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27830" y="539750"/>
            <a:ext cx="1881505" cy="2184400"/>
          </a:xfrm>
          <a:custGeom>
            <a:avLst/>
            <a:gdLst/>
            <a:ahLst/>
            <a:cxnLst/>
            <a:rect l="l" t="t" r="r" b="b"/>
            <a:pathLst>
              <a:path w="1881504" h="2184400">
                <a:moveTo>
                  <a:pt x="0" y="2184400"/>
                </a:moveTo>
                <a:lnTo>
                  <a:pt x="1881251" y="2184400"/>
                </a:lnTo>
                <a:lnTo>
                  <a:pt x="1881251" y="0"/>
                </a:lnTo>
                <a:lnTo>
                  <a:pt x="0" y="0"/>
                </a:lnTo>
                <a:lnTo>
                  <a:pt x="0" y="2184400"/>
                </a:lnTo>
                <a:close/>
              </a:path>
            </a:pathLst>
          </a:custGeom>
          <a:ln w="63500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82919" y="539737"/>
            <a:ext cx="1774825" cy="2184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82919" y="539750"/>
            <a:ext cx="1774825" cy="2184400"/>
          </a:xfrm>
          <a:custGeom>
            <a:avLst/>
            <a:gdLst/>
            <a:ahLst/>
            <a:cxnLst/>
            <a:rect l="l" t="t" r="r" b="b"/>
            <a:pathLst>
              <a:path w="1774825" h="2184400">
                <a:moveTo>
                  <a:pt x="0" y="2184400"/>
                </a:moveTo>
                <a:lnTo>
                  <a:pt x="1774825" y="2184400"/>
                </a:lnTo>
                <a:lnTo>
                  <a:pt x="1774825" y="0"/>
                </a:lnTo>
                <a:lnTo>
                  <a:pt x="0" y="0"/>
                </a:lnTo>
                <a:lnTo>
                  <a:pt x="0" y="2184400"/>
                </a:lnTo>
                <a:close/>
              </a:path>
            </a:pathLst>
          </a:custGeom>
          <a:ln w="63500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69263" y="3200019"/>
            <a:ext cx="1851406" cy="22467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5100" y="3165475"/>
            <a:ext cx="1917700" cy="2313305"/>
          </a:xfrm>
          <a:custGeom>
            <a:avLst/>
            <a:gdLst/>
            <a:ahLst/>
            <a:cxnLst/>
            <a:rect l="l" t="t" r="r" b="b"/>
            <a:pathLst>
              <a:path w="1917700" h="2313304">
                <a:moveTo>
                  <a:pt x="0" y="2313051"/>
                </a:moveTo>
                <a:lnTo>
                  <a:pt x="1917319" y="2313051"/>
                </a:lnTo>
                <a:lnTo>
                  <a:pt x="1917319" y="0"/>
                </a:lnTo>
                <a:lnTo>
                  <a:pt x="0" y="0"/>
                </a:lnTo>
                <a:lnTo>
                  <a:pt x="0" y="2313051"/>
                </a:lnTo>
                <a:close/>
              </a:path>
            </a:pathLst>
          </a:custGeom>
          <a:ln w="63500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40911" y="3197225"/>
            <a:ext cx="1868042" cy="23702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06876" y="3165411"/>
            <a:ext cx="1934210" cy="2433955"/>
          </a:xfrm>
          <a:custGeom>
            <a:avLst/>
            <a:gdLst/>
            <a:ahLst/>
            <a:cxnLst/>
            <a:rect l="l" t="t" r="r" b="b"/>
            <a:pathLst>
              <a:path w="1934210" h="2433954">
                <a:moveTo>
                  <a:pt x="0" y="2433701"/>
                </a:moveTo>
                <a:lnTo>
                  <a:pt x="1933955" y="2433701"/>
                </a:lnTo>
                <a:lnTo>
                  <a:pt x="1933955" y="0"/>
                </a:lnTo>
                <a:lnTo>
                  <a:pt x="0" y="0"/>
                </a:lnTo>
                <a:lnTo>
                  <a:pt x="0" y="2433701"/>
                </a:lnTo>
                <a:close/>
              </a:path>
            </a:pathLst>
          </a:custGeom>
          <a:ln w="63500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82919" y="3197221"/>
            <a:ext cx="1748344" cy="205316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82919" y="3197225"/>
            <a:ext cx="1754505" cy="2066925"/>
          </a:xfrm>
          <a:custGeom>
            <a:avLst/>
            <a:gdLst/>
            <a:ahLst/>
            <a:cxnLst/>
            <a:rect l="l" t="t" r="r" b="b"/>
            <a:pathLst>
              <a:path w="1754504" h="2066925">
                <a:moveTo>
                  <a:pt x="0" y="2066925"/>
                </a:moveTo>
                <a:lnTo>
                  <a:pt x="1754251" y="2066925"/>
                </a:lnTo>
                <a:lnTo>
                  <a:pt x="1754251" y="0"/>
                </a:lnTo>
                <a:lnTo>
                  <a:pt x="0" y="0"/>
                </a:lnTo>
                <a:lnTo>
                  <a:pt x="0" y="2066925"/>
                </a:lnTo>
                <a:close/>
              </a:path>
            </a:pathLst>
          </a:custGeom>
          <a:ln w="63500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092" y="141566"/>
            <a:ext cx="8821878" cy="6576404"/>
          </a:xfrm>
          <a:prstGeom prst="rect">
            <a:avLst/>
          </a:prstGeom>
          <a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4339" y="1582673"/>
            <a:ext cx="2856230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2575" indent="-270510">
              <a:lnSpc>
                <a:spcPct val="100000"/>
              </a:lnSpc>
              <a:spcBef>
                <a:spcPts val="100"/>
              </a:spcBef>
              <a:buSzPct val="83333"/>
              <a:buFont typeface="Wingdings"/>
              <a:buChar char=""/>
              <a:tabLst>
                <a:tab pos="283210" algn="l"/>
              </a:tabLst>
            </a:pP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OSSERVAZIONE;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337185" indent="-325120">
              <a:lnSpc>
                <a:spcPct val="100000"/>
              </a:lnSpc>
              <a:buFont typeface="Wingdings"/>
              <a:buChar char=""/>
              <a:tabLst>
                <a:tab pos="33782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CONOSCENZA;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337185" indent="-325120">
              <a:lnSpc>
                <a:spcPct val="100000"/>
              </a:lnSpc>
              <a:buFont typeface="Wingdings"/>
              <a:buChar char=""/>
              <a:tabLst>
                <a:tab pos="33782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PIANIFICAZIONE;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337185" indent="-325120">
              <a:lnSpc>
                <a:spcPct val="100000"/>
              </a:lnSpc>
              <a:buFont typeface="Wingdings"/>
              <a:buChar char=""/>
              <a:tabLst>
                <a:tab pos="337820" algn="l"/>
              </a:tabLst>
            </a:pP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FLESSIBILITA’;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337185" indent="-325120">
              <a:lnSpc>
                <a:spcPct val="100000"/>
              </a:lnSpc>
              <a:buFont typeface="Wingdings"/>
              <a:buChar char=""/>
              <a:tabLst>
                <a:tab pos="33782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CONTROLLO;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337185" indent="-325120">
              <a:lnSpc>
                <a:spcPct val="100000"/>
              </a:lnSpc>
              <a:buFont typeface="Wingdings"/>
              <a:buChar char=""/>
              <a:tabLst>
                <a:tab pos="337820" algn="l"/>
              </a:tabLst>
            </a:pP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PREVEDIBILITA’;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337185" indent="-325120">
              <a:lnSpc>
                <a:spcPct val="100000"/>
              </a:lnSpc>
              <a:buFont typeface="Wingdings"/>
              <a:buChar char=""/>
              <a:tabLst>
                <a:tab pos="33782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CONDIVISIONE.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42910" y="285728"/>
            <a:ext cx="8215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</a:rPr>
              <a:t>L’INTERVENTO BASATO SUI PRINCIPI ABA PREVEDE: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0473" y="646303"/>
            <a:ext cx="78727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Arial"/>
                <a:cs typeface="Arial"/>
              </a:rPr>
              <a:t>OSSERVAZIONE</a:t>
            </a:r>
            <a:r>
              <a:rPr sz="2400" spc="-20" dirty="0">
                <a:latin typeface="Arial"/>
                <a:cs typeface="Arial"/>
              </a:rPr>
              <a:t>: </a:t>
            </a:r>
            <a:r>
              <a:rPr sz="2400" spc="-5" dirty="0">
                <a:latin typeface="Arial"/>
                <a:cs typeface="Arial"/>
              </a:rPr>
              <a:t>per costruire un intervento ad hoc per il  bambino è importante raccogliere informazioni attraverso  l’attività osservativa </a:t>
            </a:r>
            <a:r>
              <a:rPr sz="2400" dirty="0">
                <a:latin typeface="Arial"/>
                <a:cs typeface="Arial"/>
              </a:rPr>
              <a:t>che </a:t>
            </a:r>
            <a:r>
              <a:rPr sz="2400" spc="-5" dirty="0">
                <a:latin typeface="Arial"/>
                <a:cs typeface="Arial"/>
              </a:rPr>
              <a:t>può caratterizzarsi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come: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31920" y="2249423"/>
            <a:ext cx="1202436" cy="630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08219" y="2086737"/>
            <a:ext cx="284670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Annotare liberamente</a:t>
            </a:r>
            <a:r>
              <a:rPr sz="20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ciò  che si osserva (diari o  resoconti)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07667" y="2158745"/>
            <a:ext cx="2008505" cy="1788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2085" marR="5080" indent="-16002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OS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-15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AZ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ONE  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DESCRITTIVA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88900" marR="5080" indent="-76200">
              <a:lnSpc>
                <a:spcPct val="100000"/>
              </a:lnSpc>
              <a:spcBef>
                <a:spcPts val="1739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OS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-15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AZ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ONE 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STRUTTURATA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03704" y="4123944"/>
            <a:ext cx="621792" cy="1202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12621" y="5327700"/>
            <a:ext cx="288607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Utilizzo di specifici  protocolli sui  comportamenti oggetto</a:t>
            </a:r>
            <a:r>
              <a:rPr sz="200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di  indagine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46803" y="5276088"/>
            <a:ext cx="918972" cy="6995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515736" y="4607433"/>
            <a:ext cx="292544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545" indent="-157480">
              <a:lnSpc>
                <a:spcPct val="100000"/>
              </a:lnSpc>
              <a:spcBef>
                <a:spcPts val="100"/>
              </a:spcBef>
              <a:buChar char="•"/>
              <a:tabLst>
                <a:tab pos="17018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Frequenza di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comparsa;</a:t>
            </a:r>
            <a:endParaRPr sz="2000">
              <a:latin typeface="Arial"/>
              <a:cs typeface="Arial"/>
            </a:endParaRPr>
          </a:p>
          <a:p>
            <a:pPr marL="169545" indent="-157480">
              <a:lnSpc>
                <a:spcPct val="100000"/>
              </a:lnSpc>
              <a:buChar char="•"/>
              <a:tabLst>
                <a:tab pos="17018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Latenza (tempo tra</a:t>
            </a:r>
            <a:r>
              <a:rPr sz="20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lo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stimolo e la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risposta);</a:t>
            </a:r>
            <a:endParaRPr sz="2000">
              <a:latin typeface="Arial"/>
              <a:cs typeface="Arial"/>
            </a:endParaRPr>
          </a:p>
          <a:p>
            <a:pPr marL="169545" indent="-157480">
              <a:lnSpc>
                <a:spcPct val="100000"/>
              </a:lnSpc>
              <a:buChar char="•"/>
              <a:tabLst>
                <a:tab pos="17018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Durata;</a:t>
            </a:r>
            <a:endParaRPr sz="2000">
              <a:latin typeface="Arial"/>
              <a:cs typeface="Arial"/>
            </a:endParaRPr>
          </a:p>
          <a:p>
            <a:pPr marL="169545" indent="-157480">
              <a:lnSpc>
                <a:spcPct val="100000"/>
              </a:lnSpc>
              <a:buChar char="•"/>
              <a:tabLst>
                <a:tab pos="17018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Intensità;</a:t>
            </a:r>
            <a:endParaRPr sz="2000">
              <a:latin typeface="Arial"/>
              <a:cs typeface="Arial"/>
            </a:endParaRPr>
          </a:p>
          <a:p>
            <a:pPr marL="169545" indent="-157480">
              <a:lnSpc>
                <a:spcPct val="100000"/>
              </a:lnSpc>
              <a:buChar char="•"/>
              <a:tabLst>
                <a:tab pos="17018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Scelta.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146304"/>
            <a:ext cx="8813292" cy="6568440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0999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0473" y="646303"/>
            <a:ext cx="7908290" cy="5228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CONOSCENZA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: è fondamentale la valutazione  standardizzata delle abilità e la conoscenza della storia  clinica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ed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evolutiva del bambino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ed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eventuali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trattamenti di 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cui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il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bambino usufruisce per integrarli negli apprendimenti  e nelle attività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predisposte.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 marR="638810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PIANIFICAZIONE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: è importante pianificare in anticipo  l’intervento educativo in relazione ai bisogni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alla 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situazione specifica della famiglia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del bambino per  evitare sovrapposizioni con altri</a:t>
            </a:r>
            <a:r>
              <a:rPr sz="24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interventi.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 marR="850265">
              <a:lnSpc>
                <a:spcPct val="100000"/>
              </a:lnSpc>
            </a:pP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FLESSIBILITA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’: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il progetto educativo deve essere  flessibile e modificabile in relazione alle capacità del  bambino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alle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risorse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dell’ambiente/famiglia.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406" y="2590927"/>
            <a:ext cx="7162800" cy="28546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955" algn="just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PREVEDIBILITA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’: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per migliorare le abilità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è 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fondamentale rendere prevedibili le azioni</a:t>
            </a:r>
            <a:r>
              <a:rPr sz="2400" spc="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educative.</a:t>
            </a:r>
            <a:endParaRPr lang="it-IT" sz="2400" dirty="0">
              <a:latin typeface="Arial"/>
              <a:cs typeface="Arial"/>
            </a:endParaRPr>
          </a:p>
          <a:p>
            <a:pPr marL="12700" marR="20955" algn="just">
              <a:lnSpc>
                <a:spcPct val="100000"/>
              </a:lnSpc>
              <a:spcBef>
                <a:spcPts val="100"/>
              </a:spcBef>
            </a:pPr>
            <a:endParaRPr lang="it-IT" sz="2400" b="1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91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CONDIVISIONE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è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fondamentale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condivisione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del 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progetto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educativo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con le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altre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figure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professionali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e  con la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famiglia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per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ottenere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una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collaborazione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 err="1">
                <a:solidFill>
                  <a:srgbClr val="FFFFFF"/>
                </a:solidFill>
                <a:latin typeface="Arial"/>
                <a:cs typeface="Arial"/>
              </a:rPr>
              <a:t>attiva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10" dirty="0" err="1">
                <a:solidFill>
                  <a:srgbClr val="FFFFFF"/>
                </a:solidFill>
                <a:latin typeface="Arial"/>
                <a:cs typeface="Arial"/>
              </a:rPr>
              <a:t>all’intervento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862329"/>
            <a:ext cx="716343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CONTROLLO</a:t>
            </a:r>
            <a:r>
              <a:rPr sz="2400" spc="-5" dirty="0">
                <a:latin typeface="Arial"/>
                <a:cs typeface="Arial"/>
              </a:rPr>
              <a:t>: monitoraggio continuo attraverso </a:t>
            </a:r>
            <a:r>
              <a:rPr sz="2400" spc="-10" dirty="0">
                <a:latin typeface="Arial"/>
                <a:cs typeface="Arial"/>
              </a:rPr>
              <a:t>la  </a:t>
            </a:r>
            <a:r>
              <a:rPr sz="2400" dirty="0">
                <a:latin typeface="Arial"/>
                <a:cs typeface="Arial"/>
              </a:rPr>
              <a:t>raccolta e </a:t>
            </a:r>
            <a:r>
              <a:rPr sz="2400" spc="-5" dirty="0">
                <a:latin typeface="Arial"/>
                <a:cs typeface="Arial"/>
              </a:rPr>
              <a:t>l’analisi dei dati. Supervisione continua del  programma di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intervento.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023" y="1421891"/>
            <a:ext cx="8031480" cy="3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391" y="1429130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14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94660" y="420623"/>
            <a:ext cx="3150108" cy="3145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/>
              <a:t>BAMBINO</a:t>
            </a:r>
          </a:p>
        </p:txBody>
      </p:sp>
      <p:sp>
        <p:nvSpPr>
          <p:cNvPr id="6" name="object 6"/>
          <p:cNvSpPr/>
          <p:nvPr/>
        </p:nvSpPr>
        <p:spPr>
          <a:xfrm>
            <a:off x="4370832" y="1796795"/>
            <a:ext cx="3150108" cy="31455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69838" y="3155950"/>
            <a:ext cx="119380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FFFFFF"/>
                </a:solidFill>
                <a:latin typeface="Rockwell"/>
                <a:cs typeface="Rockwell"/>
              </a:rPr>
              <a:t>SCUOLA</a:t>
            </a:r>
            <a:endParaRPr sz="2300">
              <a:latin typeface="Rockwell"/>
              <a:cs typeface="Rockwel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94660" y="3172967"/>
            <a:ext cx="3150108" cy="31455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03065" y="5175630"/>
            <a:ext cx="173863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5" dirty="0">
                <a:solidFill>
                  <a:srgbClr val="FFFFFF"/>
                </a:solidFill>
                <a:latin typeface="Rockwell"/>
                <a:cs typeface="Rockwell"/>
              </a:rPr>
              <a:t>Altri</a:t>
            </a:r>
            <a:r>
              <a:rPr sz="2300" spc="-85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2300" dirty="0">
                <a:solidFill>
                  <a:srgbClr val="FFFFFF"/>
                </a:solidFill>
                <a:latin typeface="Rockwell"/>
                <a:cs typeface="Rockwell"/>
              </a:rPr>
              <a:t>contesti</a:t>
            </a:r>
            <a:endParaRPr sz="2300">
              <a:latin typeface="Rockwell"/>
              <a:cs typeface="Rockwel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18488" y="1796795"/>
            <a:ext cx="3150108" cy="31455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76069" y="3155950"/>
            <a:ext cx="80391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60" dirty="0">
                <a:solidFill>
                  <a:srgbClr val="FFFFFF"/>
                </a:solidFill>
                <a:latin typeface="Rockwell"/>
                <a:cs typeface="Rockwell"/>
              </a:rPr>
              <a:t>C</a:t>
            </a:r>
            <a:r>
              <a:rPr sz="2300" spc="-5" dirty="0">
                <a:solidFill>
                  <a:srgbClr val="FFFFFF"/>
                </a:solidFill>
                <a:latin typeface="Rockwell"/>
                <a:cs typeface="Rockwell"/>
              </a:rPr>
              <a:t>ASA</a:t>
            </a:r>
            <a:endParaRPr sz="23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AFE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</TotalTime>
  <Words>483</Words>
  <Application>Microsoft Office PowerPoint</Application>
  <PresentationFormat>Presentazione su schermo (4:3)</PresentationFormat>
  <Paragraphs>66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Eccessi</vt:lpstr>
      <vt:lpstr>Presentazione standard di PowerPoint</vt:lpstr>
      <vt:lpstr>Presentazione standard di PowerPoint</vt:lpstr>
      <vt:lpstr>OSSERVAZIONE: per costruire un intervento ad hoc per il  bambino è importante raccogliere informazioni attraverso  l’attività osservativa che può caratterizzarsi come:</vt:lpstr>
      <vt:lpstr>Presentazione standard di PowerPoint</vt:lpstr>
      <vt:lpstr>CONTROLLO: monitoraggio continuo attraverso la  raccolta e l’analisi dei dati. Supervisione continua del  programma di intervento.</vt:lpstr>
      <vt:lpstr>BAMBINO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 sconosciuto</cp:lastModifiedBy>
  <cp:revision>19</cp:revision>
  <dcterms:created xsi:type="dcterms:W3CDTF">2019-10-09T15:39:55Z</dcterms:created>
  <dcterms:modified xsi:type="dcterms:W3CDTF">2020-05-18T09:49:09Z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2018-10-21T00:00:00Z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2019-10-09T00:00:00Z</vt:filetime>
  </property>
</Properties>
</file>