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258" r:id="rId3"/>
    <p:sldId id="267" r:id="rId4"/>
    <p:sldId id="263" r:id="rId5"/>
    <p:sldId id="259" r:id="rId6"/>
    <p:sldId id="265" r:id="rId7"/>
    <p:sldId id="264" r:id="rId8"/>
    <p:sldId id="292" r:id="rId9"/>
    <p:sldId id="318" r:id="rId10"/>
    <p:sldId id="310" r:id="rId11"/>
    <p:sldId id="309" r:id="rId12"/>
    <p:sldId id="262" r:id="rId13"/>
    <p:sldId id="313" r:id="rId14"/>
    <p:sldId id="257" r:id="rId15"/>
    <p:sldId id="314" r:id="rId16"/>
    <p:sldId id="311" r:id="rId17"/>
    <p:sldId id="261" r:id="rId18"/>
    <p:sldId id="287" r:id="rId19"/>
    <p:sldId id="266" r:id="rId20"/>
    <p:sldId id="319" r:id="rId21"/>
    <p:sldId id="306" r:id="rId22"/>
    <p:sldId id="289" r:id="rId23"/>
    <p:sldId id="288" r:id="rId24"/>
    <p:sldId id="294" r:id="rId25"/>
    <p:sldId id="304" r:id="rId26"/>
    <p:sldId id="279" r:id="rId27"/>
    <p:sldId id="280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81" r:id="rId37"/>
    <p:sldId id="290" r:id="rId38"/>
    <p:sldId id="295" r:id="rId39"/>
    <p:sldId id="308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15" r:id="rId4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1" autoAdjust="0"/>
    <p:restoredTop sz="96283" autoAdjust="0"/>
  </p:normalViewPr>
  <p:slideViewPr>
    <p:cSldViewPr snapToGrid="0">
      <p:cViewPr varScale="1">
        <p:scale>
          <a:sx n="122" d="100"/>
          <a:sy n="122" d="100"/>
        </p:scale>
        <p:origin x="9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83569A-9918-440D-A610-D1DDF0FA41C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CACC3E2-0BB8-4666-85FB-AF0C12C49DB1}" type="pres">
      <dgm:prSet presAssocID="{3C83569A-9918-440D-A610-D1DDF0FA41C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8FD8D8A8-B1E0-451C-9005-AFA8BA959801}" type="presOf" srcId="{3C83569A-9918-440D-A610-D1DDF0FA41CD}" destId="{8CACC3E2-0BB8-4666-85FB-AF0C12C49DB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18E11D-37BE-4026-9E63-E99B418725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5093362-D2C3-4E18-BE50-C39BA58E7AD4}">
      <dgm:prSet/>
      <dgm:spPr/>
      <dgm:t>
        <a:bodyPr/>
        <a:lstStyle/>
        <a:p>
          <a:r>
            <a:rPr lang="it-IT" b="1" i="0" baseline="0"/>
            <a:t>1) La capacità di gestire la classe è il fattore che più influenza l’apprendimento e la motivazione allo studio degli allievi.</a:t>
          </a:r>
          <a:endParaRPr lang="en-US"/>
        </a:p>
      </dgm:t>
    </dgm:pt>
    <dgm:pt modelId="{F45FEB83-53BF-46B8-9821-6DA67A2CA9AA}" type="parTrans" cxnId="{5CCAE2F4-E05C-49B2-AE23-47E99F8EB854}">
      <dgm:prSet/>
      <dgm:spPr/>
      <dgm:t>
        <a:bodyPr/>
        <a:lstStyle/>
        <a:p>
          <a:endParaRPr lang="en-US"/>
        </a:p>
      </dgm:t>
    </dgm:pt>
    <dgm:pt modelId="{E1DCA475-E545-4B25-A7F5-B4BBDCA2FAC5}" type="sibTrans" cxnId="{5CCAE2F4-E05C-49B2-AE23-47E99F8EB854}">
      <dgm:prSet/>
      <dgm:spPr/>
      <dgm:t>
        <a:bodyPr/>
        <a:lstStyle/>
        <a:p>
          <a:endParaRPr lang="en-US"/>
        </a:p>
      </dgm:t>
    </dgm:pt>
    <dgm:pt modelId="{A6A33069-E2AB-4162-961C-0574011C1239}">
      <dgm:prSet/>
      <dgm:spPr/>
      <dgm:t>
        <a:bodyPr/>
        <a:lstStyle/>
        <a:p>
          <a:r>
            <a:rPr lang="it-IT" b="1"/>
            <a:t>2) L’ALUNNO è protagonista, soggetto attivo dell’apprendimento</a:t>
          </a:r>
          <a:endParaRPr lang="en-US"/>
        </a:p>
      </dgm:t>
    </dgm:pt>
    <dgm:pt modelId="{A85D2117-386C-4016-AAC8-F9DB44F6A4E7}" type="parTrans" cxnId="{19A8380F-C2AF-4835-9907-ED25FB3FD4B7}">
      <dgm:prSet/>
      <dgm:spPr/>
      <dgm:t>
        <a:bodyPr/>
        <a:lstStyle/>
        <a:p>
          <a:endParaRPr lang="en-US"/>
        </a:p>
      </dgm:t>
    </dgm:pt>
    <dgm:pt modelId="{C87767A1-FC8F-4DF6-BD58-E5F92EC9955E}" type="sibTrans" cxnId="{19A8380F-C2AF-4835-9907-ED25FB3FD4B7}">
      <dgm:prSet/>
      <dgm:spPr/>
      <dgm:t>
        <a:bodyPr/>
        <a:lstStyle/>
        <a:p>
          <a:endParaRPr lang="en-US"/>
        </a:p>
      </dgm:t>
    </dgm:pt>
    <dgm:pt modelId="{620C6023-DB61-4A34-8A84-94C4E4632473}" type="pres">
      <dgm:prSet presAssocID="{D418E11D-37BE-4026-9E63-E99B418725E5}" presName="linear" presStyleCnt="0">
        <dgm:presLayoutVars>
          <dgm:animLvl val="lvl"/>
          <dgm:resizeHandles val="exact"/>
        </dgm:presLayoutVars>
      </dgm:prSet>
      <dgm:spPr/>
    </dgm:pt>
    <dgm:pt modelId="{0144FF73-30BD-4986-96A2-FCCA179328B4}" type="pres">
      <dgm:prSet presAssocID="{15093362-D2C3-4E18-BE50-C39BA58E7AD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22685CE-E356-4E29-ADCA-E6763319A64F}" type="pres">
      <dgm:prSet presAssocID="{E1DCA475-E545-4B25-A7F5-B4BBDCA2FAC5}" presName="spacer" presStyleCnt="0"/>
      <dgm:spPr/>
    </dgm:pt>
    <dgm:pt modelId="{310BA118-D368-46E7-A01F-55DFEBD5E7CB}" type="pres">
      <dgm:prSet presAssocID="{A6A33069-E2AB-4162-961C-0574011C123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19A8380F-C2AF-4835-9907-ED25FB3FD4B7}" srcId="{D418E11D-37BE-4026-9E63-E99B418725E5}" destId="{A6A33069-E2AB-4162-961C-0574011C1239}" srcOrd="1" destOrd="0" parTransId="{A85D2117-386C-4016-AAC8-F9DB44F6A4E7}" sibTransId="{C87767A1-FC8F-4DF6-BD58-E5F92EC9955E}"/>
    <dgm:cxn modelId="{7EA7018E-87FC-4D23-9E3E-7C91E5ED0CF5}" type="presOf" srcId="{15093362-D2C3-4E18-BE50-C39BA58E7AD4}" destId="{0144FF73-30BD-4986-96A2-FCCA179328B4}" srcOrd="0" destOrd="0" presId="urn:microsoft.com/office/officeart/2005/8/layout/vList2"/>
    <dgm:cxn modelId="{83B2EA9F-03AD-49DA-B401-12C36DF7AFED}" type="presOf" srcId="{D418E11D-37BE-4026-9E63-E99B418725E5}" destId="{620C6023-DB61-4A34-8A84-94C4E4632473}" srcOrd="0" destOrd="0" presId="urn:microsoft.com/office/officeart/2005/8/layout/vList2"/>
    <dgm:cxn modelId="{EED3BBAC-6E95-4EC4-8603-DDF3EF33D446}" type="presOf" srcId="{A6A33069-E2AB-4162-961C-0574011C1239}" destId="{310BA118-D368-46E7-A01F-55DFEBD5E7CB}" srcOrd="0" destOrd="0" presId="urn:microsoft.com/office/officeart/2005/8/layout/vList2"/>
    <dgm:cxn modelId="{5CCAE2F4-E05C-49B2-AE23-47E99F8EB854}" srcId="{D418E11D-37BE-4026-9E63-E99B418725E5}" destId="{15093362-D2C3-4E18-BE50-C39BA58E7AD4}" srcOrd="0" destOrd="0" parTransId="{F45FEB83-53BF-46B8-9821-6DA67A2CA9AA}" sibTransId="{E1DCA475-E545-4B25-A7F5-B4BBDCA2FAC5}"/>
    <dgm:cxn modelId="{65FB3E92-5BC5-40B1-8A49-436FE1BA5BAE}" type="presParOf" srcId="{620C6023-DB61-4A34-8A84-94C4E4632473}" destId="{0144FF73-30BD-4986-96A2-FCCA179328B4}" srcOrd="0" destOrd="0" presId="urn:microsoft.com/office/officeart/2005/8/layout/vList2"/>
    <dgm:cxn modelId="{FB66D214-086D-405B-9F1D-2E3F7024375A}" type="presParOf" srcId="{620C6023-DB61-4A34-8A84-94C4E4632473}" destId="{122685CE-E356-4E29-ADCA-E6763319A64F}" srcOrd="1" destOrd="0" presId="urn:microsoft.com/office/officeart/2005/8/layout/vList2"/>
    <dgm:cxn modelId="{76349BD9-E0C7-4E2E-B9B5-B91CB680096F}" type="presParOf" srcId="{620C6023-DB61-4A34-8A84-94C4E4632473}" destId="{310BA118-D368-46E7-A01F-55DFEBD5E7C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05A9C9-CDE7-471D-A807-BF6F25977DB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6ABE4F0-A3B4-4534-B712-077D09864EE5}">
      <dgm:prSet custT="1"/>
      <dgm:spPr/>
      <dgm:t>
        <a:bodyPr/>
        <a:lstStyle/>
        <a:p>
          <a:r>
            <a:rPr lang="it-IT" sz="1800"/>
            <a:t>Calcolare sempre i tempi necessari per lo svolgimento delle attività in classe </a:t>
          </a:r>
          <a:endParaRPr lang="en-US" sz="1800" dirty="0"/>
        </a:p>
      </dgm:t>
    </dgm:pt>
    <dgm:pt modelId="{73146793-AAA7-4743-BDFF-2A545E2F7E81}" type="parTrans" cxnId="{18EA7FDD-318C-484C-A312-BE576B8539C0}">
      <dgm:prSet/>
      <dgm:spPr/>
      <dgm:t>
        <a:bodyPr/>
        <a:lstStyle/>
        <a:p>
          <a:endParaRPr lang="en-US"/>
        </a:p>
      </dgm:t>
    </dgm:pt>
    <dgm:pt modelId="{34B7353C-5673-4D40-9EB4-4113CD012EE6}" type="sibTrans" cxnId="{18EA7FDD-318C-484C-A312-BE576B8539C0}">
      <dgm:prSet/>
      <dgm:spPr/>
      <dgm:t>
        <a:bodyPr/>
        <a:lstStyle/>
        <a:p>
          <a:endParaRPr lang="en-US"/>
        </a:p>
      </dgm:t>
    </dgm:pt>
    <dgm:pt modelId="{7D143121-919C-4095-8AEC-A422E3E77B3D}">
      <dgm:prSet custT="1"/>
      <dgm:spPr/>
      <dgm:t>
        <a:bodyPr/>
        <a:lstStyle/>
        <a:p>
          <a:r>
            <a:rPr lang="it-IT" sz="2000"/>
            <a:t>Alternare tra attività lunghe e brevi </a:t>
          </a:r>
          <a:endParaRPr lang="en-US" sz="2000" dirty="0"/>
        </a:p>
      </dgm:t>
    </dgm:pt>
    <dgm:pt modelId="{5D29E3F6-2A5C-4D01-83D5-B2C25AFE6AD2}" type="parTrans" cxnId="{9CD511E5-D53D-4750-98E4-EFBE91ADAFF2}">
      <dgm:prSet/>
      <dgm:spPr/>
      <dgm:t>
        <a:bodyPr/>
        <a:lstStyle/>
        <a:p>
          <a:endParaRPr lang="en-US"/>
        </a:p>
      </dgm:t>
    </dgm:pt>
    <dgm:pt modelId="{6ACF91B9-B785-4341-B094-EECBA55F19E1}" type="sibTrans" cxnId="{9CD511E5-D53D-4750-98E4-EFBE91ADAFF2}">
      <dgm:prSet/>
      <dgm:spPr/>
      <dgm:t>
        <a:bodyPr/>
        <a:lstStyle/>
        <a:p>
          <a:endParaRPr lang="en-US"/>
        </a:p>
      </dgm:t>
    </dgm:pt>
    <dgm:pt modelId="{EE07A392-4B75-4788-8A15-EFD86C160202}">
      <dgm:prSet custT="1"/>
      <dgm:spPr/>
      <dgm:t>
        <a:bodyPr/>
        <a:lstStyle/>
        <a:p>
          <a:r>
            <a:rPr lang="it-IT" sz="1600"/>
            <a:t>Pensare delle attività per gestire i momenti in cui i bambini terminano l'attività in tempi diversi; instaurare delle routine (leggere un libro, disegnare)</a:t>
          </a:r>
          <a:endParaRPr lang="en-US" sz="1600" dirty="0"/>
        </a:p>
      </dgm:t>
    </dgm:pt>
    <dgm:pt modelId="{06BE16AB-4C99-4BD4-A728-12A2452807CC}" type="parTrans" cxnId="{A878BFBD-1AE2-4DBA-ABB3-E134142F451E}">
      <dgm:prSet/>
      <dgm:spPr/>
      <dgm:t>
        <a:bodyPr/>
        <a:lstStyle/>
        <a:p>
          <a:endParaRPr lang="en-US"/>
        </a:p>
      </dgm:t>
    </dgm:pt>
    <dgm:pt modelId="{57AECB1C-52BF-4410-96A6-CA860CFD5C8B}" type="sibTrans" cxnId="{A878BFBD-1AE2-4DBA-ABB3-E134142F451E}">
      <dgm:prSet/>
      <dgm:spPr/>
      <dgm:t>
        <a:bodyPr/>
        <a:lstStyle/>
        <a:p>
          <a:endParaRPr lang="en-US"/>
        </a:p>
      </dgm:t>
    </dgm:pt>
    <dgm:pt modelId="{349559C5-E8BE-4820-ABA2-35B47B48796E}">
      <dgm:prSet custT="1"/>
      <dgm:spPr/>
      <dgm:t>
        <a:bodyPr/>
        <a:lstStyle/>
        <a:p>
          <a:r>
            <a:rPr lang="it-IT" sz="2000" dirty="0"/>
            <a:t>Comunicare agli allievi le attività previste con i relativi tempi </a:t>
          </a:r>
        </a:p>
        <a:p>
          <a:r>
            <a:rPr lang="it-IT" sz="2000" dirty="0"/>
            <a:t>(all'inizio dell'ora)</a:t>
          </a:r>
          <a:endParaRPr lang="en-US" sz="2000" dirty="0"/>
        </a:p>
      </dgm:t>
    </dgm:pt>
    <dgm:pt modelId="{E22A22D4-C2B4-48F4-BF88-C4B02A65AAAC}" type="parTrans" cxnId="{E93AC4DD-D1BA-4509-A3EE-3BEEAE1E1B58}">
      <dgm:prSet/>
      <dgm:spPr/>
      <dgm:t>
        <a:bodyPr/>
        <a:lstStyle/>
        <a:p>
          <a:endParaRPr lang="en-US"/>
        </a:p>
      </dgm:t>
    </dgm:pt>
    <dgm:pt modelId="{9B9AABC3-DB91-498B-B8DB-85DBF43E3625}" type="sibTrans" cxnId="{E93AC4DD-D1BA-4509-A3EE-3BEEAE1E1B58}">
      <dgm:prSet/>
      <dgm:spPr/>
      <dgm:t>
        <a:bodyPr/>
        <a:lstStyle/>
        <a:p>
          <a:endParaRPr lang="en-US"/>
        </a:p>
      </dgm:t>
    </dgm:pt>
    <dgm:pt modelId="{6E65345E-1DCE-43F0-9201-D1BD4178E023}">
      <dgm:prSet custT="1"/>
      <dgm:spPr/>
      <dgm:t>
        <a:bodyPr/>
        <a:lstStyle/>
        <a:p>
          <a:r>
            <a:rPr lang="it-IT" sz="2400"/>
            <a:t>Le regole devono essere:</a:t>
          </a:r>
          <a:endParaRPr lang="en-US" sz="2400" dirty="0"/>
        </a:p>
      </dgm:t>
    </dgm:pt>
    <dgm:pt modelId="{C4A5D649-1940-4CB4-B0ED-C75B6429FE91}" type="parTrans" cxnId="{BD5D94F2-5759-4D54-A224-F91D865010D9}">
      <dgm:prSet/>
      <dgm:spPr/>
      <dgm:t>
        <a:bodyPr/>
        <a:lstStyle/>
        <a:p>
          <a:endParaRPr lang="en-US"/>
        </a:p>
      </dgm:t>
    </dgm:pt>
    <dgm:pt modelId="{C63C7DF3-3938-4320-B200-921BD5729697}" type="sibTrans" cxnId="{BD5D94F2-5759-4D54-A224-F91D865010D9}">
      <dgm:prSet/>
      <dgm:spPr/>
      <dgm:t>
        <a:bodyPr/>
        <a:lstStyle/>
        <a:p>
          <a:endParaRPr lang="en-US"/>
        </a:p>
      </dgm:t>
    </dgm:pt>
    <dgm:pt modelId="{A56B7784-2229-4B4F-9DDE-269C17459FC1}">
      <dgm:prSet custT="1"/>
      <dgm:spPr/>
      <dgm:t>
        <a:bodyPr/>
        <a:lstStyle/>
        <a:p>
          <a:r>
            <a:rPr lang="it-IT" sz="1400"/>
            <a:t>prima presentate (enunciate, condivise e motivate); ragionevoli e necessarie; chiare e comprensibili; in numero non eccessivo; specifiche; adeguate alle capacità degli studenti; senza divieti.</a:t>
          </a:r>
          <a:endParaRPr lang="en-US" sz="1400" dirty="0"/>
        </a:p>
      </dgm:t>
    </dgm:pt>
    <dgm:pt modelId="{0F1729FC-82DE-45FC-A7B0-D3327F264CDF}" type="parTrans" cxnId="{824ADF01-86A3-4238-9B96-38B86CF00A9E}">
      <dgm:prSet/>
      <dgm:spPr/>
      <dgm:t>
        <a:bodyPr/>
        <a:lstStyle/>
        <a:p>
          <a:endParaRPr lang="en-US"/>
        </a:p>
      </dgm:t>
    </dgm:pt>
    <dgm:pt modelId="{4B0618DD-09D8-4A52-B80C-E9C2F2406874}" type="sibTrans" cxnId="{824ADF01-86A3-4238-9B96-38B86CF00A9E}">
      <dgm:prSet/>
      <dgm:spPr/>
      <dgm:t>
        <a:bodyPr/>
        <a:lstStyle/>
        <a:p>
          <a:endParaRPr lang="en-US"/>
        </a:p>
      </dgm:t>
    </dgm:pt>
    <dgm:pt modelId="{08E5F5FC-FD29-43DC-8E0B-0ED5054A7DF2}" type="pres">
      <dgm:prSet presAssocID="{F805A9C9-CDE7-471D-A807-BF6F25977DBA}" presName="diagram" presStyleCnt="0">
        <dgm:presLayoutVars>
          <dgm:dir/>
          <dgm:resizeHandles val="exact"/>
        </dgm:presLayoutVars>
      </dgm:prSet>
      <dgm:spPr/>
    </dgm:pt>
    <dgm:pt modelId="{9BABC341-EE24-445A-ABE7-F8C45E4C954E}" type="pres">
      <dgm:prSet presAssocID="{16ABE4F0-A3B4-4534-B712-077D09864EE5}" presName="node" presStyleLbl="node1" presStyleIdx="0" presStyleCnt="6">
        <dgm:presLayoutVars>
          <dgm:bulletEnabled val="1"/>
        </dgm:presLayoutVars>
      </dgm:prSet>
      <dgm:spPr/>
    </dgm:pt>
    <dgm:pt modelId="{66B9949D-72EE-4512-AF05-ECE6BF96A639}" type="pres">
      <dgm:prSet presAssocID="{34B7353C-5673-4D40-9EB4-4113CD012EE6}" presName="sibTrans" presStyleCnt="0"/>
      <dgm:spPr/>
    </dgm:pt>
    <dgm:pt modelId="{5C36E5C4-698C-495D-9325-F830A7CE7EE7}" type="pres">
      <dgm:prSet presAssocID="{7D143121-919C-4095-8AEC-A422E3E77B3D}" presName="node" presStyleLbl="node1" presStyleIdx="1" presStyleCnt="6">
        <dgm:presLayoutVars>
          <dgm:bulletEnabled val="1"/>
        </dgm:presLayoutVars>
      </dgm:prSet>
      <dgm:spPr/>
    </dgm:pt>
    <dgm:pt modelId="{051AFE8B-CC38-4A04-984D-A72596B05762}" type="pres">
      <dgm:prSet presAssocID="{6ACF91B9-B785-4341-B094-EECBA55F19E1}" presName="sibTrans" presStyleCnt="0"/>
      <dgm:spPr/>
    </dgm:pt>
    <dgm:pt modelId="{F76E2387-59EA-46DD-851C-09C5CC89AE52}" type="pres">
      <dgm:prSet presAssocID="{EE07A392-4B75-4788-8A15-EFD86C160202}" presName="node" presStyleLbl="node1" presStyleIdx="2" presStyleCnt="6">
        <dgm:presLayoutVars>
          <dgm:bulletEnabled val="1"/>
        </dgm:presLayoutVars>
      </dgm:prSet>
      <dgm:spPr/>
    </dgm:pt>
    <dgm:pt modelId="{A978CDB5-D9E7-4867-A685-EDB4395F2997}" type="pres">
      <dgm:prSet presAssocID="{57AECB1C-52BF-4410-96A6-CA860CFD5C8B}" presName="sibTrans" presStyleCnt="0"/>
      <dgm:spPr/>
    </dgm:pt>
    <dgm:pt modelId="{4FAE9228-8B20-47FC-B687-1CBB416C7F1C}" type="pres">
      <dgm:prSet presAssocID="{349559C5-E8BE-4820-ABA2-35B47B48796E}" presName="node" presStyleLbl="node1" presStyleIdx="3" presStyleCnt="6">
        <dgm:presLayoutVars>
          <dgm:bulletEnabled val="1"/>
        </dgm:presLayoutVars>
      </dgm:prSet>
      <dgm:spPr/>
    </dgm:pt>
    <dgm:pt modelId="{A0D6132A-282C-4A64-B023-CCC335EBCA73}" type="pres">
      <dgm:prSet presAssocID="{9B9AABC3-DB91-498B-B8DB-85DBF43E3625}" presName="sibTrans" presStyleCnt="0"/>
      <dgm:spPr/>
    </dgm:pt>
    <dgm:pt modelId="{1F102C7C-20FA-4C8A-84F0-9857802CD8A2}" type="pres">
      <dgm:prSet presAssocID="{6E65345E-1DCE-43F0-9201-D1BD4178E023}" presName="node" presStyleLbl="node1" presStyleIdx="4" presStyleCnt="6">
        <dgm:presLayoutVars>
          <dgm:bulletEnabled val="1"/>
        </dgm:presLayoutVars>
      </dgm:prSet>
      <dgm:spPr/>
    </dgm:pt>
    <dgm:pt modelId="{99CC5E13-00F7-4071-B556-4C4822964728}" type="pres">
      <dgm:prSet presAssocID="{C63C7DF3-3938-4320-B200-921BD5729697}" presName="sibTrans" presStyleCnt="0"/>
      <dgm:spPr/>
    </dgm:pt>
    <dgm:pt modelId="{30300240-A249-4922-8714-5A75D6CE2FCA}" type="pres">
      <dgm:prSet presAssocID="{A56B7784-2229-4B4F-9DDE-269C17459FC1}" presName="node" presStyleLbl="node1" presStyleIdx="5" presStyleCnt="6">
        <dgm:presLayoutVars>
          <dgm:bulletEnabled val="1"/>
        </dgm:presLayoutVars>
      </dgm:prSet>
      <dgm:spPr/>
    </dgm:pt>
  </dgm:ptLst>
  <dgm:cxnLst>
    <dgm:cxn modelId="{824ADF01-86A3-4238-9B96-38B86CF00A9E}" srcId="{F805A9C9-CDE7-471D-A807-BF6F25977DBA}" destId="{A56B7784-2229-4B4F-9DDE-269C17459FC1}" srcOrd="5" destOrd="0" parTransId="{0F1729FC-82DE-45FC-A7B0-D3327F264CDF}" sibTransId="{4B0618DD-09D8-4A52-B80C-E9C2F2406874}"/>
    <dgm:cxn modelId="{3F7F9B11-568E-443A-B3F3-4E113CC879E8}" type="presOf" srcId="{16ABE4F0-A3B4-4534-B712-077D09864EE5}" destId="{9BABC341-EE24-445A-ABE7-F8C45E4C954E}" srcOrd="0" destOrd="0" presId="urn:microsoft.com/office/officeart/2005/8/layout/default"/>
    <dgm:cxn modelId="{A2881E32-ECE3-4F3B-B026-D59DBC148FAC}" type="presOf" srcId="{6E65345E-1DCE-43F0-9201-D1BD4178E023}" destId="{1F102C7C-20FA-4C8A-84F0-9857802CD8A2}" srcOrd="0" destOrd="0" presId="urn:microsoft.com/office/officeart/2005/8/layout/default"/>
    <dgm:cxn modelId="{2B21A461-211A-41A2-BA20-2983C1B8F7FB}" type="presOf" srcId="{349559C5-E8BE-4820-ABA2-35B47B48796E}" destId="{4FAE9228-8B20-47FC-B687-1CBB416C7F1C}" srcOrd="0" destOrd="0" presId="urn:microsoft.com/office/officeart/2005/8/layout/default"/>
    <dgm:cxn modelId="{E53E5881-5785-414A-8E23-7F9FD824F3F4}" type="presOf" srcId="{F805A9C9-CDE7-471D-A807-BF6F25977DBA}" destId="{08E5F5FC-FD29-43DC-8E0B-0ED5054A7DF2}" srcOrd="0" destOrd="0" presId="urn:microsoft.com/office/officeart/2005/8/layout/default"/>
    <dgm:cxn modelId="{EB009F9F-32CD-4B93-B9B8-F400EE66D85D}" type="presOf" srcId="{7D143121-919C-4095-8AEC-A422E3E77B3D}" destId="{5C36E5C4-698C-495D-9325-F830A7CE7EE7}" srcOrd="0" destOrd="0" presId="urn:microsoft.com/office/officeart/2005/8/layout/default"/>
    <dgm:cxn modelId="{E324F0B2-F399-4E8E-89D3-1462DBE3E6A5}" type="presOf" srcId="{EE07A392-4B75-4788-8A15-EFD86C160202}" destId="{F76E2387-59EA-46DD-851C-09C5CC89AE52}" srcOrd="0" destOrd="0" presId="urn:microsoft.com/office/officeart/2005/8/layout/default"/>
    <dgm:cxn modelId="{A878BFBD-1AE2-4DBA-ABB3-E134142F451E}" srcId="{F805A9C9-CDE7-471D-A807-BF6F25977DBA}" destId="{EE07A392-4B75-4788-8A15-EFD86C160202}" srcOrd="2" destOrd="0" parTransId="{06BE16AB-4C99-4BD4-A728-12A2452807CC}" sibTransId="{57AECB1C-52BF-4410-96A6-CA860CFD5C8B}"/>
    <dgm:cxn modelId="{573392D0-B73C-4085-9C36-9F0AE1C4FF84}" type="presOf" srcId="{A56B7784-2229-4B4F-9DDE-269C17459FC1}" destId="{30300240-A249-4922-8714-5A75D6CE2FCA}" srcOrd="0" destOrd="0" presId="urn:microsoft.com/office/officeart/2005/8/layout/default"/>
    <dgm:cxn modelId="{18EA7FDD-318C-484C-A312-BE576B8539C0}" srcId="{F805A9C9-CDE7-471D-A807-BF6F25977DBA}" destId="{16ABE4F0-A3B4-4534-B712-077D09864EE5}" srcOrd="0" destOrd="0" parTransId="{73146793-AAA7-4743-BDFF-2A545E2F7E81}" sibTransId="{34B7353C-5673-4D40-9EB4-4113CD012EE6}"/>
    <dgm:cxn modelId="{E93AC4DD-D1BA-4509-A3EE-3BEEAE1E1B58}" srcId="{F805A9C9-CDE7-471D-A807-BF6F25977DBA}" destId="{349559C5-E8BE-4820-ABA2-35B47B48796E}" srcOrd="3" destOrd="0" parTransId="{E22A22D4-C2B4-48F4-BF88-C4B02A65AAAC}" sibTransId="{9B9AABC3-DB91-498B-B8DB-85DBF43E3625}"/>
    <dgm:cxn modelId="{9CD511E5-D53D-4750-98E4-EFBE91ADAFF2}" srcId="{F805A9C9-CDE7-471D-A807-BF6F25977DBA}" destId="{7D143121-919C-4095-8AEC-A422E3E77B3D}" srcOrd="1" destOrd="0" parTransId="{5D29E3F6-2A5C-4D01-83D5-B2C25AFE6AD2}" sibTransId="{6ACF91B9-B785-4341-B094-EECBA55F19E1}"/>
    <dgm:cxn modelId="{BD5D94F2-5759-4D54-A224-F91D865010D9}" srcId="{F805A9C9-CDE7-471D-A807-BF6F25977DBA}" destId="{6E65345E-1DCE-43F0-9201-D1BD4178E023}" srcOrd="4" destOrd="0" parTransId="{C4A5D649-1940-4CB4-B0ED-C75B6429FE91}" sibTransId="{C63C7DF3-3938-4320-B200-921BD5729697}"/>
    <dgm:cxn modelId="{B3304E37-00F3-422D-B703-37386CEA74F3}" type="presParOf" srcId="{08E5F5FC-FD29-43DC-8E0B-0ED5054A7DF2}" destId="{9BABC341-EE24-445A-ABE7-F8C45E4C954E}" srcOrd="0" destOrd="0" presId="urn:microsoft.com/office/officeart/2005/8/layout/default"/>
    <dgm:cxn modelId="{1E4CD1E5-F941-4641-AB2F-614E4E024BB5}" type="presParOf" srcId="{08E5F5FC-FD29-43DC-8E0B-0ED5054A7DF2}" destId="{66B9949D-72EE-4512-AF05-ECE6BF96A639}" srcOrd="1" destOrd="0" presId="urn:microsoft.com/office/officeart/2005/8/layout/default"/>
    <dgm:cxn modelId="{4344FECB-41ED-4DEF-8C18-6A4C48B5489A}" type="presParOf" srcId="{08E5F5FC-FD29-43DC-8E0B-0ED5054A7DF2}" destId="{5C36E5C4-698C-495D-9325-F830A7CE7EE7}" srcOrd="2" destOrd="0" presId="urn:microsoft.com/office/officeart/2005/8/layout/default"/>
    <dgm:cxn modelId="{A3F8E743-5751-435F-8777-F53F344C4FA9}" type="presParOf" srcId="{08E5F5FC-FD29-43DC-8E0B-0ED5054A7DF2}" destId="{051AFE8B-CC38-4A04-984D-A72596B05762}" srcOrd="3" destOrd="0" presId="urn:microsoft.com/office/officeart/2005/8/layout/default"/>
    <dgm:cxn modelId="{44D0FDAE-99AE-45B3-AD9C-7034B0B36BB7}" type="presParOf" srcId="{08E5F5FC-FD29-43DC-8E0B-0ED5054A7DF2}" destId="{F76E2387-59EA-46DD-851C-09C5CC89AE52}" srcOrd="4" destOrd="0" presId="urn:microsoft.com/office/officeart/2005/8/layout/default"/>
    <dgm:cxn modelId="{4CEF7A05-BA4A-4478-BC35-9C98918D2982}" type="presParOf" srcId="{08E5F5FC-FD29-43DC-8E0B-0ED5054A7DF2}" destId="{A978CDB5-D9E7-4867-A685-EDB4395F2997}" srcOrd="5" destOrd="0" presId="urn:microsoft.com/office/officeart/2005/8/layout/default"/>
    <dgm:cxn modelId="{2D15E85F-DACE-4742-BC42-8723251CF2C6}" type="presParOf" srcId="{08E5F5FC-FD29-43DC-8E0B-0ED5054A7DF2}" destId="{4FAE9228-8B20-47FC-B687-1CBB416C7F1C}" srcOrd="6" destOrd="0" presId="urn:microsoft.com/office/officeart/2005/8/layout/default"/>
    <dgm:cxn modelId="{57C674A7-1E81-4677-AF23-D771428EFAD3}" type="presParOf" srcId="{08E5F5FC-FD29-43DC-8E0B-0ED5054A7DF2}" destId="{A0D6132A-282C-4A64-B023-CCC335EBCA73}" srcOrd="7" destOrd="0" presId="urn:microsoft.com/office/officeart/2005/8/layout/default"/>
    <dgm:cxn modelId="{8D8A04C2-B4E0-4982-ACF3-40C9764816C2}" type="presParOf" srcId="{08E5F5FC-FD29-43DC-8E0B-0ED5054A7DF2}" destId="{1F102C7C-20FA-4C8A-84F0-9857802CD8A2}" srcOrd="8" destOrd="0" presId="urn:microsoft.com/office/officeart/2005/8/layout/default"/>
    <dgm:cxn modelId="{8E3F61CB-3555-41E9-840D-02B5ADD34E6C}" type="presParOf" srcId="{08E5F5FC-FD29-43DC-8E0B-0ED5054A7DF2}" destId="{99CC5E13-00F7-4071-B556-4C4822964728}" srcOrd="9" destOrd="0" presId="urn:microsoft.com/office/officeart/2005/8/layout/default"/>
    <dgm:cxn modelId="{18886FCE-DEB8-4E7D-A211-59414B2AF308}" type="presParOf" srcId="{08E5F5FC-FD29-43DC-8E0B-0ED5054A7DF2}" destId="{30300240-A249-4922-8714-5A75D6CE2FC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80E99F-0133-4F4F-9F1A-C941778C4BA4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3A92E5AC-4E2B-4A3A-A9C4-E8B7734D6A44}">
      <dgm:prSet/>
      <dgm:spPr/>
      <dgm:t>
        <a:bodyPr/>
        <a:lstStyle/>
        <a:p>
          <a:r>
            <a:rPr lang="it-IT" dirty="0"/>
            <a:t>•RENDE CORRESPONSABILE LA FAMIGLIA </a:t>
          </a:r>
          <a:endParaRPr lang="en-US" dirty="0"/>
        </a:p>
      </dgm:t>
    </dgm:pt>
    <dgm:pt modelId="{CB485B01-1BB9-4E4A-AA58-1AE88CEB7625}" type="parTrans" cxnId="{1F562B47-8C1E-4C67-B5DE-FE440D93E63B}">
      <dgm:prSet/>
      <dgm:spPr/>
      <dgm:t>
        <a:bodyPr/>
        <a:lstStyle/>
        <a:p>
          <a:endParaRPr lang="en-US"/>
        </a:p>
      </dgm:t>
    </dgm:pt>
    <dgm:pt modelId="{6CA770F4-DC83-4CAD-B82C-E4F646F05F91}" type="sibTrans" cxnId="{1F562B47-8C1E-4C67-B5DE-FE440D93E63B}">
      <dgm:prSet/>
      <dgm:spPr/>
      <dgm:t>
        <a:bodyPr/>
        <a:lstStyle/>
        <a:p>
          <a:endParaRPr lang="en-US"/>
        </a:p>
      </dgm:t>
    </dgm:pt>
    <dgm:pt modelId="{FFC15708-3836-46A1-92B8-97D8E6582868}">
      <dgm:prSet/>
      <dgm:spPr/>
      <dgm:t>
        <a:bodyPr/>
        <a:lstStyle/>
        <a:p>
          <a:r>
            <a:rPr lang="it-IT"/>
            <a:t>•AIUTA I GENITORI AD INCREMENTARE SE NON ADDIRITTURA A CREARE UNA AUTONOMIA NEI FIGLI </a:t>
          </a:r>
          <a:endParaRPr lang="en-US"/>
        </a:p>
      </dgm:t>
    </dgm:pt>
    <dgm:pt modelId="{A13B5E32-C351-4B16-AE9C-BE133E6F9D53}" type="parTrans" cxnId="{640A5F27-9229-4942-8CB6-5AD699CF61C3}">
      <dgm:prSet/>
      <dgm:spPr/>
      <dgm:t>
        <a:bodyPr/>
        <a:lstStyle/>
        <a:p>
          <a:endParaRPr lang="en-US"/>
        </a:p>
      </dgm:t>
    </dgm:pt>
    <dgm:pt modelId="{0DF0CAD5-3DE9-4B40-A4B3-798FD3136B84}" type="sibTrans" cxnId="{640A5F27-9229-4942-8CB6-5AD699CF61C3}">
      <dgm:prSet/>
      <dgm:spPr/>
      <dgm:t>
        <a:bodyPr/>
        <a:lstStyle/>
        <a:p>
          <a:endParaRPr lang="en-US"/>
        </a:p>
      </dgm:t>
    </dgm:pt>
    <dgm:pt modelId="{1A91E854-BEBA-4A57-BEB5-803790A07659}">
      <dgm:prSet/>
      <dgm:spPr/>
      <dgm:t>
        <a:bodyPr/>
        <a:lstStyle/>
        <a:p>
          <a:r>
            <a:rPr lang="it-IT" dirty="0"/>
            <a:t>•TROVA E DEFINISCE DEI MODI PER COMUNICARE TRA SCUOLA E  FAMIGLIA  I PROGRAMMI, I PROGRESSI, IL  COMPORTAMENTO </a:t>
          </a:r>
          <a:endParaRPr lang="en-US" dirty="0"/>
        </a:p>
      </dgm:t>
    </dgm:pt>
    <dgm:pt modelId="{1C21E626-4796-42F2-8E8D-9596A7C6ADCC}" type="parTrans" cxnId="{F9EB1175-1937-4193-ACE1-22F70C183B17}">
      <dgm:prSet/>
      <dgm:spPr/>
      <dgm:t>
        <a:bodyPr/>
        <a:lstStyle/>
        <a:p>
          <a:endParaRPr lang="en-US"/>
        </a:p>
      </dgm:t>
    </dgm:pt>
    <dgm:pt modelId="{6E0955A6-9A63-49EB-AD3B-E0F4E64E902E}" type="sibTrans" cxnId="{F9EB1175-1937-4193-ACE1-22F70C183B17}">
      <dgm:prSet/>
      <dgm:spPr/>
      <dgm:t>
        <a:bodyPr/>
        <a:lstStyle/>
        <a:p>
          <a:endParaRPr lang="en-US"/>
        </a:p>
      </dgm:t>
    </dgm:pt>
    <dgm:pt modelId="{624A8DFA-FA56-42FC-AD7F-2B5E0BABC115}" type="pres">
      <dgm:prSet presAssocID="{4A80E99F-0133-4F4F-9F1A-C941778C4BA4}" presName="vert0" presStyleCnt="0">
        <dgm:presLayoutVars>
          <dgm:dir/>
          <dgm:animOne val="branch"/>
          <dgm:animLvl val="lvl"/>
        </dgm:presLayoutVars>
      </dgm:prSet>
      <dgm:spPr/>
    </dgm:pt>
    <dgm:pt modelId="{457404B3-1D07-4324-AB97-13D40F7EBC02}" type="pres">
      <dgm:prSet presAssocID="{3A92E5AC-4E2B-4A3A-A9C4-E8B7734D6A44}" presName="thickLine" presStyleLbl="alignNode1" presStyleIdx="0" presStyleCnt="3"/>
      <dgm:spPr/>
    </dgm:pt>
    <dgm:pt modelId="{5F2F7F59-A618-4068-A6E5-022EB6623594}" type="pres">
      <dgm:prSet presAssocID="{3A92E5AC-4E2B-4A3A-A9C4-E8B7734D6A44}" presName="horz1" presStyleCnt="0"/>
      <dgm:spPr/>
    </dgm:pt>
    <dgm:pt modelId="{1C467212-C66B-4AC6-AD24-62407EEA41AD}" type="pres">
      <dgm:prSet presAssocID="{3A92E5AC-4E2B-4A3A-A9C4-E8B7734D6A44}" presName="tx1" presStyleLbl="revTx" presStyleIdx="0" presStyleCnt="3"/>
      <dgm:spPr/>
    </dgm:pt>
    <dgm:pt modelId="{28981EE1-09B9-4E6E-94C5-C5FFBDF20D0B}" type="pres">
      <dgm:prSet presAssocID="{3A92E5AC-4E2B-4A3A-A9C4-E8B7734D6A44}" presName="vert1" presStyleCnt="0"/>
      <dgm:spPr/>
    </dgm:pt>
    <dgm:pt modelId="{3A93E89E-2626-4091-81E5-3EF0800C6CE3}" type="pres">
      <dgm:prSet presAssocID="{FFC15708-3836-46A1-92B8-97D8E6582868}" presName="thickLine" presStyleLbl="alignNode1" presStyleIdx="1" presStyleCnt="3"/>
      <dgm:spPr/>
    </dgm:pt>
    <dgm:pt modelId="{C4C574D3-B618-4FB4-B404-D09762007F9F}" type="pres">
      <dgm:prSet presAssocID="{FFC15708-3836-46A1-92B8-97D8E6582868}" presName="horz1" presStyleCnt="0"/>
      <dgm:spPr/>
    </dgm:pt>
    <dgm:pt modelId="{14C9DF90-9E8A-4579-A236-414948C928EC}" type="pres">
      <dgm:prSet presAssocID="{FFC15708-3836-46A1-92B8-97D8E6582868}" presName="tx1" presStyleLbl="revTx" presStyleIdx="1" presStyleCnt="3"/>
      <dgm:spPr/>
    </dgm:pt>
    <dgm:pt modelId="{2AAE9338-09C9-4CF2-AA9F-7BC08FDB0DAF}" type="pres">
      <dgm:prSet presAssocID="{FFC15708-3836-46A1-92B8-97D8E6582868}" presName="vert1" presStyleCnt="0"/>
      <dgm:spPr/>
    </dgm:pt>
    <dgm:pt modelId="{0F61BFEA-A4B1-4CD6-928D-F55648304F32}" type="pres">
      <dgm:prSet presAssocID="{1A91E854-BEBA-4A57-BEB5-803790A07659}" presName="thickLine" presStyleLbl="alignNode1" presStyleIdx="2" presStyleCnt="3"/>
      <dgm:spPr/>
    </dgm:pt>
    <dgm:pt modelId="{44F8CE7A-9F81-4BD7-8F60-135CA4E533D1}" type="pres">
      <dgm:prSet presAssocID="{1A91E854-BEBA-4A57-BEB5-803790A07659}" presName="horz1" presStyleCnt="0"/>
      <dgm:spPr/>
    </dgm:pt>
    <dgm:pt modelId="{2D00C8ED-453B-47BC-9862-349DA67A9802}" type="pres">
      <dgm:prSet presAssocID="{1A91E854-BEBA-4A57-BEB5-803790A07659}" presName="tx1" presStyleLbl="revTx" presStyleIdx="2" presStyleCnt="3"/>
      <dgm:spPr/>
    </dgm:pt>
    <dgm:pt modelId="{62DC2596-0065-4EFF-A1C2-EAA285FAC8D8}" type="pres">
      <dgm:prSet presAssocID="{1A91E854-BEBA-4A57-BEB5-803790A07659}" presName="vert1" presStyleCnt="0"/>
      <dgm:spPr/>
    </dgm:pt>
  </dgm:ptLst>
  <dgm:cxnLst>
    <dgm:cxn modelId="{640A5F27-9229-4942-8CB6-5AD699CF61C3}" srcId="{4A80E99F-0133-4F4F-9F1A-C941778C4BA4}" destId="{FFC15708-3836-46A1-92B8-97D8E6582868}" srcOrd="1" destOrd="0" parTransId="{A13B5E32-C351-4B16-AE9C-BE133E6F9D53}" sibTransId="{0DF0CAD5-3DE9-4B40-A4B3-798FD3136B84}"/>
    <dgm:cxn modelId="{7890635F-3B82-4F12-9BC1-EBF730CE1924}" type="presOf" srcId="{3A92E5AC-4E2B-4A3A-A9C4-E8B7734D6A44}" destId="{1C467212-C66B-4AC6-AD24-62407EEA41AD}" srcOrd="0" destOrd="0" presId="urn:microsoft.com/office/officeart/2008/layout/LinedList"/>
    <dgm:cxn modelId="{1F562B47-8C1E-4C67-B5DE-FE440D93E63B}" srcId="{4A80E99F-0133-4F4F-9F1A-C941778C4BA4}" destId="{3A92E5AC-4E2B-4A3A-A9C4-E8B7734D6A44}" srcOrd="0" destOrd="0" parTransId="{CB485B01-1BB9-4E4A-AA58-1AE88CEB7625}" sibTransId="{6CA770F4-DC83-4CAD-B82C-E4F646F05F91}"/>
    <dgm:cxn modelId="{F9EB1175-1937-4193-ACE1-22F70C183B17}" srcId="{4A80E99F-0133-4F4F-9F1A-C941778C4BA4}" destId="{1A91E854-BEBA-4A57-BEB5-803790A07659}" srcOrd="2" destOrd="0" parTransId="{1C21E626-4796-42F2-8E8D-9596A7C6ADCC}" sibTransId="{6E0955A6-9A63-49EB-AD3B-E0F4E64E902E}"/>
    <dgm:cxn modelId="{C849D77E-D72D-4AC0-ABE2-FF02ADCFA6FD}" type="presOf" srcId="{4A80E99F-0133-4F4F-9F1A-C941778C4BA4}" destId="{624A8DFA-FA56-42FC-AD7F-2B5E0BABC115}" srcOrd="0" destOrd="0" presId="urn:microsoft.com/office/officeart/2008/layout/LinedList"/>
    <dgm:cxn modelId="{6ECE60C2-36AE-42CC-8971-E2EF6D351270}" type="presOf" srcId="{1A91E854-BEBA-4A57-BEB5-803790A07659}" destId="{2D00C8ED-453B-47BC-9862-349DA67A9802}" srcOrd="0" destOrd="0" presId="urn:microsoft.com/office/officeart/2008/layout/LinedList"/>
    <dgm:cxn modelId="{9AA70FCA-40AC-431C-A251-446BC1408A75}" type="presOf" srcId="{FFC15708-3836-46A1-92B8-97D8E6582868}" destId="{14C9DF90-9E8A-4579-A236-414948C928EC}" srcOrd="0" destOrd="0" presId="urn:microsoft.com/office/officeart/2008/layout/LinedList"/>
    <dgm:cxn modelId="{E3633ED6-033C-4F03-82EB-ADF4CCE8139D}" type="presParOf" srcId="{624A8DFA-FA56-42FC-AD7F-2B5E0BABC115}" destId="{457404B3-1D07-4324-AB97-13D40F7EBC02}" srcOrd="0" destOrd="0" presId="urn:microsoft.com/office/officeart/2008/layout/LinedList"/>
    <dgm:cxn modelId="{8A404C70-9868-452F-B423-C11C2ED8B5CB}" type="presParOf" srcId="{624A8DFA-FA56-42FC-AD7F-2B5E0BABC115}" destId="{5F2F7F59-A618-4068-A6E5-022EB6623594}" srcOrd="1" destOrd="0" presId="urn:microsoft.com/office/officeart/2008/layout/LinedList"/>
    <dgm:cxn modelId="{122F3355-05DF-4E87-A44E-9DF460D2E543}" type="presParOf" srcId="{5F2F7F59-A618-4068-A6E5-022EB6623594}" destId="{1C467212-C66B-4AC6-AD24-62407EEA41AD}" srcOrd="0" destOrd="0" presId="urn:microsoft.com/office/officeart/2008/layout/LinedList"/>
    <dgm:cxn modelId="{B8670D91-0DB2-4C36-911A-74195F4E5142}" type="presParOf" srcId="{5F2F7F59-A618-4068-A6E5-022EB6623594}" destId="{28981EE1-09B9-4E6E-94C5-C5FFBDF20D0B}" srcOrd="1" destOrd="0" presId="urn:microsoft.com/office/officeart/2008/layout/LinedList"/>
    <dgm:cxn modelId="{F815EEC7-601A-4BFB-9701-96A607E93470}" type="presParOf" srcId="{624A8DFA-FA56-42FC-AD7F-2B5E0BABC115}" destId="{3A93E89E-2626-4091-81E5-3EF0800C6CE3}" srcOrd="2" destOrd="0" presId="urn:microsoft.com/office/officeart/2008/layout/LinedList"/>
    <dgm:cxn modelId="{9C91BEAA-0939-4C34-B34A-5610D606B479}" type="presParOf" srcId="{624A8DFA-FA56-42FC-AD7F-2B5E0BABC115}" destId="{C4C574D3-B618-4FB4-B404-D09762007F9F}" srcOrd="3" destOrd="0" presId="urn:microsoft.com/office/officeart/2008/layout/LinedList"/>
    <dgm:cxn modelId="{F67E7854-8847-4A92-B638-60E3AA782EC2}" type="presParOf" srcId="{C4C574D3-B618-4FB4-B404-D09762007F9F}" destId="{14C9DF90-9E8A-4579-A236-414948C928EC}" srcOrd="0" destOrd="0" presId="urn:microsoft.com/office/officeart/2008/layout/LinedList"/>
    <dgm:cxn modelId="{F21DADD0-31E0-4D91-9EC0-28898524872C}" type="presParOf" srcId="{C4C574D3-B618-4FB4-B404-D09762007F9F}" destId="{2AAE9338-09C9-4CF2-AA9F-7BC08FDB0DAF}" srcOrd="1" destOrd="0" presId="urn:microsoft.com/office/officeart/2008/layout/LinedList"/>
    <dgm:cxn modelId="{06ADBBAA-2E13-40F6-9985-023A9F1BEA39}" type="presParOf" srcId="{624A8DFA-FA56-42FC-AD7F-2B5E0BABC115}" destId="{0F61BFEA-A4B1-4CD6-928D-F55648304F32}" srcOrd="4" destOrd="0" presId="urn:microsoft.com/office/officeart/2008/layout/LinedList"/>
    <dgm:cxn modelId="{53CFAB4C-4508-4D0A-851B-D07EF9C5B00C}" type="presParOf" srcId="{624A8DFA-FA56-42FC-AD7F-2B5E0BABC115}" destId="{44F8CE7A-9F81-4BD7-8F60-135CA4E533D1}" srcOrd="5" destOrd="0" presId="urn:microsoft.com/office/officeart/2008/layout/LinedList"/>
    <dgm:cxn modelId="{F591A8DC-77D2-4B50-93B4-F4908EE52D84}" type="presParOf" srcId="{44F8CE7A-9F81-4BD7-8F60-135CA4E533D1}" destId="{2D00C8ED-453B-47BC-9862-349DA67A9802}" srcOrd="0" destOrd="0" presId="urn:microsoft.com/office/officeart/2008/layout/LinedList"/>
    <dgm:cxn modelId="{EA5B19A6-0D76-4087-8D91-D0F9879A5B9A}" type="presParOf" srcId="{44F8CE7A-9F81-4BD7-8F60-135CA4E533D1}" destId="{62DC2596-0065-4EFF-A1C2-EAA285FAC8D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4FF73-30BD-4986-96A2-FCCA179328B4}">
      <dsp:nvSpPr>
        <dsp:cNvPr id="0" name=""/>
        <dsp:cNvSpPr/>
      </dsp:nvSpPr>
      <dsp:spPr>
        <a:xfrm>
          <a:off x="0" y="44186"/>
          <a:ext cx="10515600" cy="22545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100" b="1" i="0" kern="1200" baseline="0"/>
            <a:t>1) La capacità di gestire la classe è il fattore che più influenza l’apprendimento e la motivazione allo studio degli allievi.</a:t>
          </a:r>
          <a:endParaRPr lang="en-US" sz="4100" kern="1200"/>
        </a:p>
      </dsp:txBody>
      <dsp:txXfrm>
        <a:off x="110060" y="154246"/>
        <a:ext cx="10295480" cy="2034470"/>
      </dsp:txXfrm>
    </dsp:sp>
    <dsp:sp modelId="{310BA118-D368-46E7-A01F-55DFEBD5E7CB}">
      <dsp:nvSpPr>
        <dsp:cNvPr id="0" name=""/>
        <dsp:cNvSpPr/>
      </dsp:nvSpPr>
      <dsp:spPr>
        <a:xfrm>
          <a:off x="0" y="2416856"/>
          <a:ext cx="10515600" cy="22545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100" b="1" kern="1200"/>
            <a:t>2) L’ALUNNO è protagonista, soggetto attivo dell’apprendimento</a:t>
          </a:r>
          <a:endParaRPr lang="en-US" sz="4100" kern="1200"/>
        </a:p>
      </dsp:txBody>
      <dsp:txXfrm>
        <a:off x="110060" y="2526916"/>
        <a:ext cx="10295480" cy="20344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ABC341-EE24-445A-ABE7-F8C45E4C954E}">
      <dsp:nvSpPr>
        <dsp:cNvPr id="0" name=""/>
        <dsp:cNvSpPr/>
      </dsp:nvSpPr>
      <dsp:spPr>
        <a:xfrm>
          <a:off x="709" y="72581"/>
          <a:ext cx="2766528" cy="16599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Calcolare sempre i tempi necessari per lo svolgimento delle attività in classe </a:t>
          </a:r>
          <a:endParaRPr lang="en-US" sz="1800" kern="1200" dirty="0"/>
        </a:p>
      </dsp:txBody>
      <dsp:txXfrm>
        <a:off x="709" y="72581"/>
        <a:ext cx="2766528" cy="1659916"/>
      </dsp:txXfrm>
    </dsp:sp>
    <dsp:sp modelId="{5C36E5C4-698C-495D-9325-F830A7CE7EE7}">
      <dsp:nvSpPr>
        <dsp:cNvPr id="0" name=""/>
        <dsp:cNvSpPr/>
      </dsp:nvSpPr>
      <dsp:spPr>
        <a:xfrm>
          <a:off x="3043890" y="72581"/>
          <a:ext cx="2766528" cy="16599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Alternare tra attività lunghe e brevi </a:t>
          </a:r>
          <a:endParaRPr lang="en-US" sz="2000" kern="1200" dirty="0"/>
        </a:p>
      </dsp:txBody>
      <dsp:txXfrm>
        <a:off x="3043890" y="72581"/>
        <a:ext cx="2766528" cy="1659916"/>
      </dsp:txXfrm>
    </dsp:sp>
    <dsp:sp modelId="{F76E2387-59EA-46DD-851C-09C5CC89AE52}">
      <dsp:nvSpPr>
        <dsp:cNvPr id="0" name=""/>
        <dsp:cNvSpPr/>
      </dsp:nvSpPr>
      <dsp:spPr>
        <a:xfrm>
          <a:off x="709" y="2009151"/>
          <a:ext cx="2766528" cy="16599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Pensare delle attività per gestire i momenti in cui i bambini terminano l'attività in tempi diversi; instaurare delle routine (leggere un libro, disegnare)</a:t>
          </a:r>
          <a:endParaRPr lang="en-US" sz="1600" kern="1200" dirty="0"/>
        </a:p>
      </dsp:txBody>
      <dsp:txXfrm>
        <a:off x="709" y="2009151"/>
        <a:ext cx="2766528" cy="1659916"/>
      </dsp:txXfrm>
    </dsp:sp>
    <dsp:sp modelId="{4FAE9228-8B20-47FC-B687-1CBB416C7F1C}">
      <dsp:nvSpPr>
        <dsp:cNvPr id="0" name=""/>
        <dsp:cNvSpPr/>
      </dsp:nvSpPr>
      <dsp:spPr>
        <a:xfrm>
          <a:off x="3043890" y="2009151"/>
          <a:ext cx="2766528" cy="165991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Comunicare agli allievi le attività previste con i relativi tempi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(all'inizio dell'ora)</a:t>
          </a:r>
          <a:endParaRPr lang="en-US" sz="2000" kern="1200" dirty="0"/>
        </a:p>
      </dsp:txBody>
      <dsp:txXfrm>
        <a:off x="3043890" y="2009151"/>
        <a:ext cx="2766528" cy="1659916"/>
      </dsp:txXfrm>
    </dsp:sp>
    <dsp:sp modelId="{1F102C7C-20FA-4C8A-84F0-9857802CD8A2}">
      <dsp:nvSpPr>
        <dsp:cNvPr id="0" name=""/>
        <dsp:cNvSpPr/>
      </dsp:nvSpPr>
      <dsp:spPr>
        <a:xfrm>
          <a:off x="709" y="3945720"/>
          <a:ext cx="2766528" cy="165991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/>
            <a:t>Le regole devono essere:</a:t>
          </a:r>
          <a:endParaRPr lang="en-US" sz="2400" kern="1200" dirty="0"/>
        </a:p>
      </dsp:txBody>
      <dsp:txXfrm>
        <a:off x="709" y="3945720"/>
        <a:ext cx="2766528" cy="1659916"/>
      </dsp:txXfrm>
    </dsp:sp>
    <dsp:sp modelId="{30300240-A249-4922-8714-5A75D6CE2FCA}">
      <dsp:nvSpPr>
        <dsp:cNvPr id="0" name=""/>
        <dsp:cNvSpPr/>
      </dsp:nvSpPr>
      <dsp:spPr>
        <a:xfrm>
          <a:off x="3043890" y="3945720"/>
          <a:ext cx="2766528" cy="16599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/>
            <a:t>prima presentate (enunciate, condivise e motivate); ragionevoli e necessarie; chiare e comprensibili; in numero non eccessivo; specifiche; adeguate alle capacità degli studenti; senza divieti.</a:t>
          </a:r>
          <a:endParaRPr lang="en-US" sz="1400" kern="1200" dirty="0"/>
        </a:p>
      </dsp:txBody>
      <dsp:txXfrm>
        <a:off x="3043890" y="3945720"/>
        <a:ext cx="2766528" cy="16599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7404B3-1D07-4324-AB97-13D40F7EBC02}">
      <dsp:nvSpPr>
        <dsp:cNvPr id="0" name=""/>
        <dsp:cNvSpPr/>
      </dsp:nvSpPr>
      <dsp:spPr>
        <a:xfrm>
          <a:off x="0" y="2663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467212-C66B-4AC6-AD24-62407EEA41AD}">
      <dsp:nvSpPr>
        <dsp:cNvPr id="0" name=""/>
        <dsp:cNvSpPr/>
      </dsp:nvSpPr>
      <dsp:spPr>
        <a:xfrm>
          <a:off x="0" y="2663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•RENDE CORRESPONSABILE LA FAMIGLIA </a:t>
          </a:r>
          <a:endParaRPr lang="en-US" sz="2800" kern="1200" dirty="0"/>
        </a:p>
      </dsp:txBody>
      <dsp:txXfrm>
        <a:off x="0" y="2663"/>
        <a:ext cx="6666833" cy="1816197"/>
      </dsp:txXfrm>
    </dsp:sp>
    <dsp:sp modelId="{3A93E89E-2626-4091-81E5-3EF0800C6CE3}">
      <dsp:nvSpPr>
        <dsp:cNvPr id="0" name=""/>
        <dsp:cNvSpPr/>
      </dsp:nvSpPr>
      <dsp:spPr>
        <a:xfrm>
          <a:off x="0" y="1818861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C9DF90-9E8A-4579-A236-414948C928EC}">
      <dsp:nvSpPr>
        <dsp:cNvPr id="0" name=""/>
        <dsp:cNvSpPr/>
      </dsp:nvSpPr>
      <dsp:spPr>
        <a:xfrm>
          <a:off x="0" y="1818861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•AIUTA I GENITORI AD INCREMENTARE SE NON ADDIRITTURA A CREARE UNA AUTONOMIA NEI FIGLI </a:t>
          </a:r>
          <a:endParaRPr lang="en-US" sz="2800" kern="1200"/>
        </a:p>
      </dsp:txBody>
      <dsp:txXfrm>
        <a:off x="0" y="1818861"/>
        <a:ext cx="6666833" cy="1816197"/>
      </dsp:txXfrm>
    </dsp:sp>
    <dsp:sp modelId="{0F61BFEA-A4B1-4CD6-928D-F55648304F32}">
      <dsp:nvSpPr>
        <dsp:cNvPr id="0" name=""/>
        <dsp:cNvSpPr/>
      </dsp:nvSpPr>
      <dsp:spPr>
        <a:xfrm>
          <a:off x="0" y="3635058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00C8ED-453B-47BC-9862-349DA67A9802}">
      <dsp:nvSpPr>
        <dsp:cNvPr id="0" name=""/>
        <dsp:cNvSpPr/>
      </dsp:nvSpPr>
      <dsp:spPr>
        <a:xfrm>
          <a:off x="0" y="3635058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•TROVA E DEFINISCE DEI MODI PER COMUNICARE TRA SCUOLA E  FAMIGLIA  I PROGRAMMI, I PROGRESSI, IL  COMPORTAMENTO </a:t>
          </a:r>
          <a:endParaRPr lang="en-US" sz="2800" kern="1200" dirty="0"/>
        </a:p>
      </dsp:txBody>
      <dsp:txXfrm>
        <a:off x="0" y="3635058"/>
        <a:ext cx="6666833" cy="1816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32D532-9762-4310-8D66-475F19117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93E9F9B-4515-467E-BDA5-2F3CFAD8F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177D09-CCFA-4845-A230-923033FC6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E524E00-9F06-4395-ABDD-79C44CFA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EEDD23-057C-41A9-B8C9-CB30418E1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9053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DC819A-9B3C-4DA7-BA63-CE48DCC4C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AFF18F-F768-41EF-8990-46DE5032D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6B1102-6C36-47F5-AAE9-12B56A3BB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F47EA9-01CB-4A3E-ACBF-1BA2F2AFC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50EE42-62C4-4D1B-9624-872765B4D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2342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99B942-5A40-46FF-A03E-6B2F496A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B495A3C-8569-4012-B6DA-B13AD32E7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65B19F-418B-4D65-A3BB-0E1227329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189C43-0D1A-47E5-971B-2BC05FB2D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FB3F54-6CFD-4B7E-B3CD-8AAA4C39E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680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59CF97-CEC1-4F1B-BB17-D88C98FBC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0144C9-3774-4E8B-A40C-4EF86BA92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73A4E59-12C2-40C1-A32D-9A01B44D4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E3C44C-81BE-4F24-B097-B170A4E80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B8C0AAF-0079-4CF9-A270-6DB53ADEC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B5C2F57-C75B-41E3-A347-F59D960D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789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7E19DF-9BE1-433C-8B6F-30D77B7DC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28C8292-60ED-46F4-9049-9D34C5F64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86A0212-78CB-46EC-985A-36FE0B32F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DE88EF6-6301-4373-BCF7-4422598DB6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9854080-D367-48C2-B370-C12A5D693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7E06751-84E6-4EDE-ABDC-1FCB49AE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B97E2E1-E822-4331-81CE-3A3CD13B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FE772EF-6D82-4CD9-9143-A0C7FA2C0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2726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6681D-D4B2-470F-ABD4-79327DD1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2B75DDB-AD85-41D9-880D-B1A48467C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527C0C-1A12-44F6-A0E5-9A56C5700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D2A37AE-D0C1-42D4-A80E-748CF5D05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0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4383C6A-0824-4E98-ACE9-ABC69010C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7A2F07B-0DE8-4587-B584-272D45C7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2264C5B-B54D-4FA4-901F-2A52ECC62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9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3BED11-462C-4798-A8AA-FD27829E6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A4A0DD-8015-463D-9384-F88B62842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76482B0-C62A-41A7-97F6-EB36FF569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F8FA4C3-07D4-4D4F-AD11-3A0D9109A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619DD2-E5D7-421D-B5EF-12B6B9F9E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F70074-2AB5-4D08-B46F-3D923B6D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8867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40CC23-2313-4920-9F3E-7A2F7934A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8E9E108-0280-413E-B163-B83CF5A27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F55EB9-314D-4991-8503-8CD9A98B1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71BF5DF-4FA4-41E4-967B-FB1C65F2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1AC962B-A256-4269-BC52-FCF80FE4E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81C0A89-1C61-49EB-8DE3-9AF84162C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634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90CC1F-B16A-413D-BB6F-45F0DF736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2A8B2EC-31C3-4641-9ACF-7E8A37563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3D91A5-8D63-4FAE-B0BB-D4F1C4102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3EE4BC-181A-4095-951D-3E076C8AA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2D2C3E-FA70-4B98-8177-E24F36173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396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1D74415-94B7-4CE9-8AB3-615DBA07EF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72AECDE-42AA-466E-8A65-D88AC9230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D7351A6-4F05-48A3-BCFD-3A6300C92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185BBE-32BC-4306-BEA0-E11E46735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7A9864-A2D7-482E-94DE-C2CC181E1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060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45818AD-ABBD-4CF5-BA48-B472F0C7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88E7FA7-92C3-4D06-AAE8-E038507B9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A895EA-5803-46E9-B5B0-F00021C04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EECA0-66A1-4275-9F7D-6D2F6B2E92E7}" type="datetimeFigureOut">
              <a:rPr lang="it-IT" smtClean="0"/>
              <a:t>11/01/2025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CF7130-A1DF-41AE-AA34-2B6F1E0F92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61FCCA-88BE-4042-B7D8-FA98CFD53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B4FCF-2233-4F8D-AEFE-EEAABA4519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140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D318CB8-5545-49E9-9AE7-5C9B4C5A0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230736"/>
            <a:ext cx="10066122" cy="1586048"/>
          </a:xfrm>
        </p:spPr>
        <p:txBody>
          <a:bodyPr anchor="b">
            <a:normAutofit fontScale="90000"/>
          </a:bodyPr>
          <a:lstStyle/>
          <a:p>
            <a:pPr algn="ctr"/>
            <a:br>
              <a:rPr lang="it-IT" sz="1200" dirty="0"/>
            </a:br>
            <a:br>
              <a:rPr lang="it-IT" sz="1200" dirty="0"/>
            </a:br>
            <a:br>
              <a:rPr lang="it-IT" sz="1200" dirty="0"/>
            </a:br>
            <a:br>
              <a:rPr lang="it-IT" sz="1200" dirty="0"/>
            </a:br>
            <a:r>
              <a:rPr lang="it-IT" sz="4000" b="1" dirty="0">
                <a:solidFill>
                  <a:srgbClr val="FF0000"/>
                </a:solidFill>
              </a:rPr>
              <a:t>GESTIONE DELLA CLASSE E DINAMICHE RELAZIONALI</a:t>
            </a:r>
            <a:br>
              <a:rPr lang="it-IT" sz="1200" b="1" dirty="0"/>
            </a:br>
            <a:br>
              <a:rPr lang="it-IT" sz="1200" dirty="0"/>
            </a:br>
            <a:r>
              <a:rPr lang="it-IT" sz="1800" b="1" dirty="0"/>
              <a:t>LABORATORIO PER DOCENTI </a:t>
            </a:r>
            <a:br>
              <a:rPr lang="it-IT" sz="1800" b="1" dirty="0"/>
            </a:br>
            <a:r>
              <a:rPr lang="it-IT" sz="1800" b="1" dirty="0"/>
              <a:t>NEO-ASSUNTI</a:t>
            </a:r>
            <a:br>
              <a:rPr lang="it-IT" sz="1800" b="1" dirty="0"/>
            </a:br>
            <a:r>
              <a:rPr lang="it-IT" sz="1800" b="1" dirty="0"/>
              <a:t>AMBITO 7</a:t>
            </a:r>
            <a:br>
              <a:rPr lang="it-IT" sz="1800" b="1" dirty="0"/>
            </a:br>
            <a:endParaRPr lang="it-IT" sz="18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4A1F17-3DB9-4493-BE31-5396711C3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523" y="2484255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it-IT" sz="2000" b="1" dirty="0">
              <a:latin typeface="-apple-system"/>
            </a:endParaRPr>
          </a:p>
          <a:p>
            <a:pPr marL="0" indent="0" algn="ctr">
              <a:buNone/>
            </a:pPr>
            <a:r>
              <a:rPr lang="it-IT" sz="3200" b="1" dirty="0">
                <a:latin typeface="-apple-system"/>
              </a:rPr>
              <a:t>«</a:t>
            </a:r>
            <a:r>
              <a:rPr lang="it-IT" sz="3200" b="1" i="0" dirty="0">
                <a:effectLst/>
                <a:latin typeface="-apple-system"/>
              </a:rPr>
              <a:t>Non c'è nulla che sia più ingiusto quanto far parti uguali fra disuguali» </a:t>
            </a:r>
          </a:p>
          <a:p>
            <a:pPr marL="0" indent="0" algn="ctr">
              <a:buNone/>
            </a:pPr>
            <a:r>
              <a:rPr lang="it-IT" sz="3200" b="1" i="0" dirty="0">
                <a:effectLst/>
                <a:latin typeface="-apple-system"/>
              </a:rPr>
              <a:t> </a:t>
            </a:r>
          </a:p>
          <a:p>
            <a:pPr marL="0" indent="0" algn="ctr">
              <a:buNone/>
            </a:pPr>
            <a:r>
              <a:rPr lang="it-IT" sz="2000" b="0" i="0" dirty="0">
                <a:effectLst/>
                <a:latin typeface="-apple-system"/>
              </a:rPr>
              <a:t> Lorenzo Milani</a:t>
            </a:r>
            <a:br>
              <a:rPr lang="it-IT" sz="2000" dirty="0"/>
            </a:br>
            <a:endParaRPr lang="it-IT" sz="2000" dirty="0"/>
          </a:p>
          <a:p>
            <a:endParaRPr lang="it-IT" sz="2000" dirty="0"/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CD13B18B-8E16-40B3-9220-E25D42F9E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508" y="2484255"/>
            <a:ext cx="4952325" cy="371424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81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8F12DD-6347-40A0-B8AE-F94219E00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b="1" dirty="0">
                <a:solidFill>
                  <a:srgbClr val="92D050"/>
                </a:solidFill>
              </a:rPr>
              <a:t>COSA SI INTENDE PER GRUPPO CLASSE ?</a:t>
            </a:r>
          </a:p>
        </p:txBody>
      </p:sp>
      <p:pic>
        <p:nvPicPr>
          <p:cNvPr id="1026" name="Picture 2" descr="Emozioni e relazioni interpersonali all'interno di un gruppo classe –  Dott.ssa Chiara Spadaro">
            <a:extLst>
              <a:ext uri="{FF2B5EF4-FFF2-40B4-BE49-F238E27FC236}">
                <a16:creationId xmlns:a16="http://schemas.microsoft.com/office/drawing/2014/main" id="{6E68534C-5C18-4331-85D9-250E9EBD03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378" y="2249724"/>
            <a:ext cx="4329404" cy="278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51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A5AA28-5E26-4513-872C-BC33C70A5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IL GRUPPO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3A756E-DE96-42A6-9295-74F02358F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247" y="1787420"/>
            <a:ext cx="10943506" cy="4372485"/>
          </a:xfrm>
        </p:spPr>
        <p:txBody>
          <a:bodyPr/>
          <a:lstStyle/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4400" dirty="0"/>
              <a:t>ESSERE </a:t>
            </a:r>
            <a:r>
              <a:rPr lang="it-IT" sz="4400" dirty="0">
                <a:solidFill>
                  <a:srgbClr val="FF0000"/>
                </a:solidFill>
              </a:rPr>
              <a:t>UN</a:t>
            </a:r>
            <a:r>
              <a:rPr lang="it-IT" sz="4400" dirty="0"/>
              <a:t> GRUPPO O ESSERE </a:t>
            </a:r>
            <a:r>
              <a:rPr lang="it-IT" sz="4400" dirty="0">
                <a:solidFill>
                  <a:srgbClr val="FF0000"/>
                </a:solidFill>
              </a:rPr>
              <a:t>IN</a:t>
            </a:r>
            <a:r>
              <a:rPr lang="it-IT" sz="4400" dirty="0"/>
              <a:t> GRUPPO ?</a:t>
            </a:r>
          </a:p>
          <a:p>
            <a:endParaRPr lang="it-IT" dirty="0"/>
          </a:p>
        </p:txBody>
      </p:sp>
      <p:pic>
        <p:nvPicPr>
          <p:cNvPr id="1026" name="Picture 2" descr="Stare in gruppo è una necessità per vivere meglio?">
            <a:extLst>
              <a:ext uri="{FF2B5EF4-FFF2-40B4-BE49-F238E27FC236}">
                <a16:creationId xmlns:a16="http://schemas.microsoft.com/office/drawing/2014/main" id="{BA72950D-AC91-4EB6-809F-39DBED4C4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412" y="3359020"/>
            <a:ext cx="3638940" cy="257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anto può essere grande un gruppo di persone che collaborano tra loro? —  UniboMagazine">
            <a:extLst>
              <a:ext uri="{FF2B5EF4-FFF2-40B4-BE49-F238E27FC236}">
                <a16:creationId xmlns:a16="http://schemas.microsoft.com/office/drawing/2014/main" id="{467591FE-613B-4C47-882A-68E90B878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427" y="3359020"/>
            <a:ext cx="3171143" cy="250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564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D89A001-F497-49AE-8115-BB55F6A23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5400" b="1"/>
              <a:t>LA CLASSE = GRUPPO SOCIALE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47A932-E561-43AD-8439-0956739CB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it-IT" dirty="0">
                <a:latin typeface="Calibri" panose="020F0502020204030204" pitchFamily="34" charset="0"/>
              </a:rPr>
              <a:t>E CHE COS’E’ UN GRUPPO SOCIALE?</a:t>
            </a:r>
          </a:p>
          <a:p>
            <a:pPr algn="ctr"/>
            <a:endParaRPr lang="it-IT" sz="2200" b="1" dirty="0"/>
          </a:p>
          <a:p>
            <a:pPr marL="0" indent="0" algn="ctr">
              <a:buNone/>
            </a:pPr>
            <a:r>
              <a:rPr lang="it-IT" sz="2200" b="1" dirty="0"/>
              <a:t>           </a:t>
            </a:r>
          </a:p>
          <a:p>
            <a:pPr marL="0" indent="0" algn="ctr">
              <a:buNone/>
            </a:pPr>
            <a:r>
              <a:rPr lang="it-IT" sz="2200" b="1" dirty="0"/>
              <a:t> UN INSIEME DI INDIVIDUI CHE CONDIVIDONO</a:t>
            </a:r>
          </a:p>
          <a:p>
            <a:pPr marL="0" indent="0" algn="ctr">
              <a:buNone/>
            </a:pPr>
            <a:r>
              <a:rPr lang="it-IT" sz="2200" b="1" dirty="0"/>
              <a:t> LE STESSE REGOLE</a:t>
            </a:r>
            <a:endParaRPr lang="it-IT" sz="2200" dirty="0"/>
          </a:p>
          <a:p>
            <a:pPr marL="0" indent="0" algn="ctr">
              <a:buNone/>
            </a:pPr>
            <a:r>
              <a:rPr lang="it-IT" sz="2200" b="1" dirty="0"/>
              <a:t> GLI STESSI OBIETTIVI</a:t>
            </a:r>
          </a:p>
          <a:p>
            <a:endParaRPr lang="it-IT" sz="2200" dirty="0"/>
          </a:p>
          <a:p>
            <a:pPr marL="0" indent="0">
              <a:buNone/>
            </a:pPr>
            <a:r>
              <a:rPr lang="it-IT" sz="2200" dirty="0"/>
              <a:t> </a:t>
            </a:r>
          </a:p>
          <a:p>
            <a:endParaRPr lang="it-IT" sz="2200" dirty="0"/>
          </a:p>
          <a:p>
            <a:endParaRPr lang="it-IT" sz="2200" dirty="0"/>
          </a:p>
        </p:txBody>
      </p:sp>
      <p:pic>
        <p:nvPicPr>
          <p:cNvPr id="11266" name="Picture 2" descr="Gruppo sociale della gente illustrazione di stock. Illustrazione di  imprenditori - 31974912">
            <a:extLst>
              <a:ext uri="{FF2B5EF4-FFF2-40B4-BE49-F238E27FC236}">
                <a16:creationId xmlns:a16="http://schemas.microsoft.com/office/drawing/2014/main" id="{7A47AC76-ADFA-4C3C-8782-3324D21CB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4" r="12430" b="-2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823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466ABA-1A21-4F25-8733-DCD52CC56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00B050"/>
                </a:solidFill>
              </a:rPr>
              <a:t>K. LEWIN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FBAFEC-21F4-4C45-BC31-AFBC6DA42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021" y="1837345"/>
            <a:ext cx="10507766" cy="4339617"/>
          </a:xfrm>
        </p:spPr>
        <p:txBody>
          <a:bodyPr>
            <a:normAutofit/>
          </a:bodyPr>
          <a:lstStyle/>
          <a:p>
            <a:endParaRPr lang="it-IT" sz="1800" b="0" i="0" u="none" strike="noStrike" baseline="0" dirty="0">
              <a:latin typeface="Calibri" panose="020F0502020204030204" pitchFamily="34" charset="0"/>
            </a:endParaRPr>
          </a:p>
          <a:p>
            <a:r>
              <a:rPr lang="it-IT" sz="2400" b="1" dirty="0">
                <a:latin typeface="Calibri" panose="020F0502020204030204" pitchFamily="34" charset="0"/>
              </a:rPr>
              <a:t>Il  GRUPPO  </a:t>
            </a:r>
            <a:r>
              <a:rPr lang="it-IT" sz="2400" dirty="0">
                <a:latin typeface="Calibri" panose="020F0502020204030204" pitchFamily="34" charset="0"/>
              </a:rPr>
              <a:t>è  qualcosa  di  </a:t>
            </a:r>
            <a:r>
              <a:rPr lang="it-IT" sz="2400" b="1" dirty="0">
                <a:latin typeface="Calibri" panose="020F0502020204030204" pitchFamily="34" charset="0"/>
              </a:rPr>
              <a:t>diverso  dalla  somma  dei suoi  membri</a:t>
            </a:r>
            <a:r>
              <a:rPr lang="it-IT" sz="2400" dirty="0">
                <a:latin typeface="Calibri" panose="020F0502020204030204" pitchFamily="34" charset="0"/>
              </a:rPr>
              <a:t>:  ha  una  sua  struttura  propria, fini  peculiari,  e  relazioni  particolari  con  altri gruppi. </a:t>
            </a:r>
          </a:p>
          <a:p>
            <a:r>
              <a:rPr lang="it-IT" sz="2400" dirty="0">
                <a:latin typeface="Calibri" panose="020F0502020204030204" pitchFamily="34" charset="0"/>
              </a:rPr>
              <a:t>Quel che ne costituisce l’essenza non è la somiglianza o la dissomiglianza riscontrabile tra i suoi membri, bensì la loro </a:t>
            </a:r>
            <a:r>
              <a:rPr lang="it-IT" sz="2400" b="1" dirty="0">
                <a:latin typeface="Calibri" panose="020F0502020204030204" pitchFamily="34" charset="0"/>
              </a:rPr>
              <a:t>interdipendenza </a:t>
            </a:r>
            <a:r>
              <a:rPr lang="it-IT" sz="2400" dirty="0">
                <a:latin typeface="Calibri" panose="020F0502020204030204" pitchFamily="34" charset="0"/>
              </a:rPr>
              <a:t>                        </a:t>
            </a:r>
          </a:p>
          <a:p>
            <a:r>
              <a:rPr lang="it-IT" sz="2400" dirty="0">
                <a:latin typeface="Calibri" panose="020F0502020204030204" pitchFamily="34" charset="0"/>
              </a:rPr>
              <a:t>Esso  può  definirsi  come  </a:t>
            </a:r>
            <a:r>
              <a:rPr lang="it-IT" sz="2400" b="1" dirty="0">
                <a:latin typeface="Calibri" panose="020F0502020204030204" pitchFamily="34" charset="0"/>
              </a:rPr>
              <a:t>totalità  dinamica</a:t>
            </a:r>
            <a:r>
              <a:rPr lang="it-IT" sz="2400" dirty="0">
                <a:latin typeface="Calibri" panose="020F0502020204030204" pitchFamily="34" charset="0"/>
              </a:rPr>
              <a:t>. Ciò  significa  che  un  cambiamento  di  stato  di una  sua  parte  o  frazione  qualsiasi  interessa  lo stato  di  salute  di  tutte  le  altre. </a:t>
            </a:r>
          </a:p>
          <a:p>
            <a:r>
              <a:rPr lang="it-IT" sz="2400" b="0" i="0" u="none" strike="noStrike" baseline="0" dirty="0">
                <a:latin typeface="Calibri" panose="020F0502020204030204" pitchFamily="34" charset="0"/>
              </a:rPr>
              <a:t>La vita di una classe si svolge dentro una ampia gamma di </a:t>
            </a:r>
            <a:r>
              <a:rPr lang="it-IT" sz="2400" b="1" i="0" u="none" strike="noStrike" baseline="0" dirty="0">
                <a:latin typeface="Calibri" panose="020F0502020204030204" pitchFamily="34" charset="0"/>
              </a:rPr>
              <a:t>relazioni sociali </a:t>
            </a:r>
            <a:r>
              <a:rPr lang="it-IT" sz="2400" b="0" i="0" u="none" strike="noStrike" baseline="0" dirty="0">
                <a:latin typeface="Calibri" panose="020F0502020204030204" pitchFamily="34" charset="0"/>
              </a:rPr>
              <a:t>, di rapporti tra i membri del gruppo che incrociano regole, divieti, obblighi, comportamenti. </a:t>
            </a:r>
            <a:endParaRPr lang="it-IT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66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4" name="Rectangle 7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513E29A-1C43-48FB-B591-98EDDED8A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454200"/>
          </a:xfrm>
        </p:spPr>
        <p:txBody>
          <a:bodyPr anchor="b">
            <a:normAutofit/>
          </a:bodyPr>
          <a:lstStyle/>
          <a:p>
            <a:pPr algn="ctr"/>
            <a:r>
              <a:rPr lang="it-IT" sz="5400" dirty="0"/>
              <a:t>LA CLASSE</a:t>
            </a:r>
          </a:p>
        </p:txBody>
      </p:sp>
      <p:sp>
        <p:nvSpPr>
          <p:cNvPr id="1024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51BB37-A17C-417B-BDE3-F98F69D93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29" y="2592044"/>
            <a:ext cx="3429000" cy="3612721"/>
          </a:xfrm>
        </p:spPr>
        <p:txBody>
          <a:bodyPr anchor="t">
            <a:noAutofit/>
          </a:bodyPr>
          <a:lstStyle/>
          <a:p>
            <a:pPr marL="0" indent="0" algn="ctr">
              <a:buNone/>
            </a:pPr>
            <a:r>
              <a:rPr lang="it-IT" sz="2400" dirty="0"/>
              <a:t>SPAZIO  DI CRESCITA IN  CUI LO  STUDENTE  SPERIMENTA LE  PROPRIE  COMPETENZE  E  SVILUPPA LA PROPRIA IDENTITA’;</a:t>
            </a:r>
          </a:p>
          <a:p>
            <a:pPr marL="0" indent="0" algn="ctr">
              <a:buNone/>
            </a:pPr>
            <a:r>
              <a:rPr lang="it-IT" sz="2400" dirty="0"/>
              <a:t>NEL QUALE  I PROCESSI EMOTIVI E   RELAZIONALI ASSUMONO  UN  RUOLO  CENTRALE</a:t>
            </a:r>
          </a:p>
        </p:txBody>
      </p:sp>
      <p:pic>
        <p:nvPicPr>
          <p:cNvPr id="10242" name="Picture 2" descr="Svuotare la classe cartoon. Sala scuola con lavagna e scrivanie. Moderne  aule matematiche illustrazione di vettori interni Immagine e Vettoriale -  Alamy">
            <a:extLst>
              <a:ext uri="{FF2B5EF4-FFF2-40B4-BE49-F238E27FC236}">
                <a16:creationId xmlns:a16="http://schemas.microsoft.com/office/drawing/2014/main" id="{FC2369EF-F2A9-46F4-BD02-6D8946BD8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2802" y="1150935"/>
            <a:ext cx="6903720" cy="533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639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BC5E70C-1126-4BA2-807F-9EF681081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pPr algn="ctr"/>
            <a:r>
              <a:rPr lang="it-IT" b="1" dirty="0">
                <a:solidFill>
                  <a:srgbClr val="FFFFFF"/>
                </a:solidFill>
              </a:rPr>
              <a:t>GESTIONE DELLA CLASSE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145488-FD7B-4E9C-BD40-5B0391481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7580569" cy="558561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it-IT" sz="3200" b="1" dirty="0"/>
              <a:t>IN COSA CONSISTE ?</a:t>
            </a:r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r>
              <a:rPr lang="it-IT" sz="3200" b="1" dirty="0"/>
              <a:t>-PROMUOVERE UN AMBIENTE DI LAVORO PROFICUO</a:t>
            </a:r>
          </a:p>
          <a:p>
            <a:pPr marL="0" indent="0">
              <a:buNone/>
            </a:pPr>
            <a:endParaRPr lang="it-IT" sz="3200" b="1" dirty="0"/>
          </a:p>
          <a:p>
            <a:pPr marL="0" indent="0">
              <a:buNone/>
            </a:pPr>
            <a:r>
              <a:rPr lang="it-IT" sz="3200" b="1" dirty="0"/>
              <a:t>-PROMUOVERE L’INTERESSE E LA MOTIVAZIONE DEGLI ALLIEVI</a:t>
            </a:r>
          </a:p>
          <a:p>
            <a:pPr marL="0" indent="0">
              <a:buNone/>
            </a:pPr>
            <a:endParaRPr lang="it-IT" sz="3200" b="1" dirty="0"/>
          </a:p>
          <a:p>
            <a:pPr marL="0" indent="0">
              <a:buNone/>
            </a:pPr>
            <a:r>
              <a:rPr lang="it-IT" sz="3200" b="1" dirty="0"/>
              <a:t>-INCORAGGIARE TUTTI GLI ALUNNI ALLE ATTIVITA’ CON SPIRITO DI RISPETTO E INCLUSIONE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4296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EA60B4F-C7A6-4120-8A22-75F90D79B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Autofit/>
          </a:bodyPr>
          <a:lstStyle/>
          <a:p>
            <a:pPr algn="ctr"/>
            <a:r>
              <a:rPr lang="it-IT" sz="4000" b="1" i="0" u="none" strike="noStrike" baseline="0" dirty="0">
                <a:solidFill>
                  <a:srgbClr val="FFFFFF"/>
                </a:solidFill>
                <a:latin typeface="Trebuchet MS" panose="020B0603020202020204" pitchFamily="34" charset="0"/>
              </a:rPr>
              <a:t>Fare scuola al giorno d’oggi è sempre più complesso. </a:t>
            </a:r>
            <a:br>
              <a:rPr lang="it-IT" sz="4000" b="0" i="0" u="none" strike="noStrike" baseline="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endParaRPr lang="it-IT" sz="4000" dirty="0">
              <a:solidFill>
                <a:srgbClr val="FFFFFF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92F765-2D5C-419F-AC21-81968225A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8" y="589661"/>
            <a:ext cx="5782655" cy="5870960"/>
          </a:xfrm>
        </p:spPr>
        <p:txBody>
          <a:bodyPr>
            <a:normAutofit lnSpcReduction="10000"/>
          </a:bodyPr>
          <a:lstStyle/>
          <a:p>
            <a:endParaRPr lang="it-IT" sz="2200" b="0" i="0" u="none" strike="noStrike" baseline="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it-IT" sz="3200" b="1" i="0" u="none" strike="noStrike" baseline="0" dirty="0">
                <a:latin typeface="Trebuchet MS" panose="020B0603020202020204" pitchFamily="34" charset="0"/>
              </a:rPr>
              <a:t>Gli insegnanti si ritrovano ad agire in contesti educativi problematici:</a:t>
            </a:r>
          </a:p>
          <a:p>
            <a:pPr marL="0" indent="0" algn="ctr">
              <a:buNone/>
            </a:pPr>
            <a:r>
              <a:rPr lang="it-IT" sz="3200" b="1" i="0" u="none" strike="noStrike" baseline="0" dirty="0">
                <a:latin typeface="Trebuchet MS" panose="020B0603020202020204" pitchFamily="34" charset="0"/>
              </a:rPr>
              <a:t> presenza di gruppi </a:t>
            </a:r>
            <a:r>
              <a:rPr lang="it-IT" sz="3200" b="1" i="0" u="none" strike="noStrike" baseline="0" dirty="0" err="1">
                <a:latin typeface="Trebuchet MS" panose="020B0603020202020204" pitchFamily="34" charset="0"/>
              </a:rPr>
              <a:t>numerosi,esigenze</a:t>
            </a:r>
            <a:r>
              <a:rPr lang="it-IT" sz="3200" b="1" i="0" u="none" strike="noStrike" baseline="0" dirty="0">
                <a:latin typeface="Trebuchet MS" panose="020B0603020202020204" pitchFamily="34" charset="0"/>
              </a:rPr>
              <a:t> particolari dei singoli alunni (problematiche personali, familiari e bisogni educativi speciali, DSA), che richiedono da parte del docente interventi mirati.</a:t>
            </a:r>
          </a:p>
          <a:p>
            <a:pPr marL="0" indent="0">
              <a:buNone/>
            </a:pPr>
            <a:r>
              <a:rPr lang="it-IT" sz="3200" b="0" i="0" u="none" strike="noStrike" baseline="0" dirty="0">
                <a:latin typeface="Trebuchet MS" panose="020B0603020202020204" pitchFamily="34" charset="0"/>
              </a:rPr>
              <a:t>                                                              </a:t>
            </a:r>
            <a:r>
              <a:rPr lang="it-IT" sz="2200" b="0" i="0" u="none" strike="noStrike" baseline="0" dirty="0">
                <a:latin typeface="Trebuchet MS" panose="020B0603020202020204" pitchFamily="34" charset="0"/>
              </a:rPr>
              <a:t>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60801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42E40B-D3D9-4DC4-B78D-BEA30E452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it-IT" sz="18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</a:br>
            <a:r>
              <a:rPr lang="it-IT" b="1" i="0" u="none" strike="noStrike" baseline="0" dirty="0">
                <a:solidFill>
                  <a:srgbClr val="FF0000"/>
                </a:solidFill>
                <a:latin typeface="Trebuchet MS" panose="020B0603020202020204" pitchFamily="34" charset="0"/>
              </a:rPr>
              <a:t>LE DINAMICHE CON CUI  DOVER FARE</a:t>
            </a:r>
            <a:br>
              <a:rPr lang="it-IT" b="1" i="0" u="none" strike="noStrike" baseline="0" dirty="0">
                <a:solidFill>
                  <a:srgbClr val="FF0000"/>
                </a:solidFill>
                <a:latin typeface="Trebuchet MS" panose="020B0603020202020204" pitchFamily="34" charset="0"/>
              </a:rPr>
            </a:br>
            <a:r>
              <a:rPr lang="it-IT" b="1" i="0" u="none" strike="noStrike" baseline="0" dirty="0">
                <a:solidFill>
                  <a:srgbClr val="FF0000"/>
                </a:solidFill>
                <a:latin typeface="Trebuchet MS" panose="020B0603020202020204" pitchFamily="34" charset="0"/>
              </a:rPr>
              <a:t> I CONTI</a:t>
            </a:r>
            <a:br>
              <a:rPr lang="it-IT" sz="3600" b="0" i="0" u="none" strike="noStrike" baseline="0" dirty="0">
                <a:solidFill>
                  <a:srgbClr val="FF0000"/>
                </a:solidFill>
                <a:latin typeface="Trebuchet MS" panose="020B0603020202020204" pitchFamily="34" charset="0"/>
              </a:rPr>
            </a:br>
            <a:endParaRPr lang="it-IT" sz="36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973B54-08A5-4BDE-BFF1-A04F7E4E3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it-IT" sz="18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it-IT" sz="4800" b="1" i="0" u="none" strike="noStrike" baseline="0" dirty="0">
                <a:solidFill>
                  <a:srgbClr val="6F2F9F"/>
                </a:solidFill>
                <a:latin typeface="Trebuchet MS" panose="020B0603020202020204" pitchFamily="34" charset="0"/>
              </a:rPr>
              <a:t>-classi numerose</a:t>
            </a:r>
            <a:endParaRPr lang="it-IT" sz="4800" b="0" i="0" u="none" strike="noStrike" baseline="0" dirty="0">
              <a:solidFill>
                <a:srgbClr val="6F2F9F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it-IT" sz="4800" b="1" i="0" u="none" strike="noStrike" baseline="0" dirty="0">
                <a:solidFill>
                  <a:srgbClr val="00AF50"/>
                </a:solidFill>
                <a:latin typeface="Trebuchet MS" panose="020B0603020202020204" pitchFamily="34" charset="0"/>
              </a:rPr>
              <a:t>-classi multietniche  </a:t>
            </a:r>
            <a:endParaRPr lang="it-IT" sz="4800" b="0" i="0" u="none" strike="noStrike" baseline="0" dirty="0">
              <a:solidFill>
                <a:srgbClr val="00AF5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it-IT" sz="4800" b="1" i="0" u="none" strike="noStrike" baseline="0" dirty="0">
                <a:solidFill>
                  <a:srgbClr val="FF0000"/>
                </a:solidFill>
                <a:latin typeface="Trebuchet MS" panose="020B0603020202020204" pitchFamily="34" charset="0"/>
              </a:rPr>
              <a:t>-classi multiculturali </a:t>
            </a:r>
            <a:endParaRPr lang="it-IT" sz="4800" b="0" i="0" u="none" strike="noStrike" baseline="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it-IT" sz="4800" b="1" i="0" u="none" strike="noStrike" baseline="0" dirty="0">
                <a:solidFill>
                  <a:srgbClr val="42AF51"/>
                </a:solidFill>
                <a:latin typeface="Trebuchet MS" panose="020B0603020202020204" pitchFamily="34" charset="0"/>
              </a:rPr>
              <a:t>-classi multiproblematiche</a:t>
            </a:r>
            <a:endParaRPr lang="it-IT" sz="4800" b="0" i="0" u="none" strike="noStrike" baseline="0" dirty="0">
              <a:solidFill>
                <a:srgbClr val="42AF51"/>
              </a:solidFill>
              <a:latin typeface="Trebuchet MS" panose="020B060302020202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075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889DB4-0209-45D9-9574-AD59CED10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5400" b="1" dirty="0">
                <a:solidFill>
                  <a:srgbClr val="7030A0"/>
                </a:solidFill>
              </a:rPr>
              <a:t>IL CONFLITTO</a:t>
            </a:r>
          </a:p>
        </p:txBody>
      </p:sp>
      <p:sp>
        <p:nvSpPr>
          <p:cNvPr id="19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6E9C72-C210-47F9-B823-F6E9B3203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conflitto può essere definito come un </a:t>
            </a:r>
            <a:r>
              <a:rPr lang="it-IT" sz="2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evento relazionale </a:t>
            </a:r>
            <a:r>
              <a:rPr lang="it-IT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si verifica in presenza di interessi, obiettivi, bisogni e punti di vista diversi, tra due o più persone. </a:t>
            </a:r>
          </a:p>
          <a:p>
            <a:pPr marL="0" indent="0">
              <a:buNone/>
            </a:pPr>
            <a:r>
              <a:rPr lang="it-IT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Esso</a:t>
            </a:r>
            <a:r>
              <a:rPr lang="it-IT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 manifesta in </a:t>
            </a:r>
            <a:r>
              <a:rPr lang="it-IT" sz="2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circostanze di incompatibilità </a:t>
            </a:r>
            <a:r>
              <a:rPr lang="it-IT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cui una persona si oppone apertamente alle azioni o alle motivazioni dell’altro. </a:t>
            </a:r>
            <a:endParaRPr lang="it-IT" sz="2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2200"/>
          </a:p>
        </p:txBody>
      </p:sp>
      <p:pic>
        <p:nvPicPr>
          <p:cNvPr id="2052" name="Picture 4" descr="Come gestire il conflitto a casa e a scuola&amp;quot; è l&amp;#39;incontro conclusivo di  &amp;quot;Conversazioni in Biblioteca">
            <a:extLst>
              <a:ext uri="{FF2B5EF4-FFF2-40B4-BE49-F238E27FC236}">
                <a16:creationId xmlns:a16="http://schemas.microsoft.com/office/drawing/2014/main" id="{EF766DC3-6C7B-430B-B223-0EEF3CFBF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3" r="14535" b="3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485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2" name="Rectangle 141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673F490-910D-4E0A-B281-334350C9E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it-IT" sz="4000" b="1"/>
              <a:t>IL CONFLITTO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E3F48E-0171-45A6-A498-EAF69748B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Il conflitto in sé non è dannoso</a:t>
            </a:r>
            <a:r>
              <a:rPr lang="it-IT" sz="2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it-IT" sz="2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Ciò che è deleterio è il </a:t>
            </a:r>
            <a:r>
              <a:rPr lang="it-IT" sz="20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non saper gestire i conflitti </a:t>
            </a:r>
            <a:r>
              <a:rPr lang="it-IT" sz="2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che, prolungandosi nel tempo, divengono causa di rancori, recriminazioni, aggressività e stress. </a:t>
            </a:r>
          </a:p>
          <a:p>
            <a:pPr marL="0" indent="0">
              <a:buNone/>
            </a:pPr>
            <a:r>
              <a:rPr lang="it-IT" sz="2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Gestire i conflitti non significa solo risolverli, ma </a:t>
            </a:r>
            <a:r>
              <a:rPr lang="it-IT" sz="20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conoscere i motivi che li hanno generati e le strategie per poter giungere alla loro pacifica risoluzione.</a:t>
            </a:r>
            <a:endParaRPr lang="it-IT" sz="200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200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it-IT" sz="200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Conflitti in aula, il metodo della &quot;non-escalation&quot;. Gestire e gestirsi in  situazioni molto critiche - Orizzonte Scuola Notizie">
            <a:extLst>
              <a:ext uri="{FF2B5EF4-FFF2-40B4-BE49-F238E27FC236}">
                <a16:creationId xmlns:a16="http://schemas.microsoft.com/office/drawing/2014/main" id="{1A0AA504-E36A-4A5A-A9AD-7181586356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4" r="22948" b="-1"/>
          <a:stretch/>
        </p:blipFill>
        <p:spPr bwMode="auto">
          <a:xfrm>
            <a:off x="5384508" y="856180"/>
            <a:ext cx="6216772" cy="545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759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808CE6-CCC7-4224-B877-9F3975C0C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it-IT" dirty="0"/>
              <a:t>LA CLASSE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3EDF4E-F2B6-4E85-B4A0-F76AF023E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594" y="1862983"/>
            <a:ext cx="10605331" cy="4708733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endParaRPr lang="it-IT" sz="1700" b="0" i="0" u="none" strike="noStrike" baseline="0" dirty="0">
              <a:latin typeface="Arial" panose="020B0604020202020204" pitchFamily="34" charset="0"/>
            </a:endParaRPr>
          </a:p>
          <a:p>
            <a:r>
              <a:rPr lang="it-IT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Dato l’elevato numero di individui, che formano una classe, è naturale che si sviluppino </a:t>
            </a:r>
            <a:r>
              <a:rPr lang="it-IT" sz="2000" b="1" i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molteplici relazioni sociali</a:t>
            </a:r>
            <a:r>
              <a:rPr lang="it-IT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, che possono prendere la forma di </a:t>
            </a:r>
            <a:r>
              <a:rPr lang="it-IT" sz="2000" b="1" i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sotto-gruppi coesi, talvolta ostili </a:t>
            </a:r>
            <a:r>
              <a:rPr lang="it-IT" sz="2000" b="0" i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o in </a:t>
            </a:r>
            <a:r>
              <a:rPr lang="it-IT" sz="2000" b="1" i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conflitto </a:t>
            </a:r>
            <a:r>
              <a:rPr lang="it-IT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con altri sotto-gruppi. </a:t>
            </a:r>
          </a:p>
          <a:p>
            <a:pPr marL="0" indent="0">
              <a:buNone/>
            </a:pPr>
            <a:endParaRPr lang="it-IT" sz="2000" b="0" i="0" u="none" strike="noStrike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Tra gli studenti possono stabilirsi sentimenti di:</a:t>
            </a:r>
          </a:p>
          <a:p>
            <a:pPr marL="0" indent="0">
              <a:buNone/>
            </a:pPr>
            <a:endParaRPr lang="it-IT" sz="2000" b="0" i="0" u="none" strike="noStrike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it-IT" sz="2000" b="1" i="1" u="none" strike="noStrike" baseline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-simpatia/antipatia, </a:t>
            </a:r>
            <a:endParaRPr lang="it-IT" sz="2000" b="0" i="0" u="none" strike="noStrike" baseline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it-IT" sz="2000" b="1" i="1" u="none" strike="noStrike" baseline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-reciprocità/ostilità, </a:t>
            </a:r>
            <a:endParaRPr lang="it-IT" sz="2000" b="0" i="0" u="none" strike="noStrike" baseline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it-IT" sz="2000" b="1" i="1" u="none" strike="noStrike" baseline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-apertura/pregiudizio </a:t>
            </a:r>
          </a:p>
          <a:p>
            <a:pPr marL="0" indent="0">
              <a:buNone/>
            </a:pPr>
            <a:endParaRPr lang="it-IT" sz="2000" b="0" i="0" u="none" strike="noStrike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Sentimenti tali da costituire una </a:t>
            </a:r>
            <a:r>
              <a:rPr lang="it-IT" sz="2000" b="1" i="1" u="none" strike="noStrike" baseline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rete implicita di rapporti e comunicazioni </a:t>
            </a:r>
            <a:r>
              <a:rPr lang="it-IT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che nasce in base ad esigenze personali e sociali e che risponde a bisogni socio-affettivi diversi da quelli strettamente istituzionali.</a:t>
            </a:r>
            <a:endParaRPr lang="it-IT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025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22903158-D94D-4E64-A78A-F9DE72FBD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pPr algn="ctr"/>
            <a:r>
              <a:rPr lang="it-IT" sz="4800" b="1" dirty="0">
                <a:solidFill>
                  <a:srgbClr val="FFFFFF"/>
                </a:solidFill>
              </a:rPr>
              <a:t>VARIABILE ETA’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A90D79-F7EC-435F-9324-2C7315991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5935" y="563918"/>
            <a:ext cx="7240555" cy="5978615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Gli 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allievi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-ne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lla 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scuola dell’infanzia 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entrano in conflitto per elementi concreti, come la 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contesa di uno stesso oggetto desiderato; 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-dalle 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scuole primarie 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poi, i motivi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 conflitti risultano legati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anche a situazioni maggiormente astratte: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valori e atteggiamenti, opinioni, personalità diverse, lotte per il potere, comunicazioni disfunzionali, divergenze di interesse, percezione e/o giudizi;</a:t>
            </a:r>
          </a:p>
          <a:p>
            <a:pPr marL="0" indent="0">
              <a:spcAft>
                <a:spcPts val="800"/>
              </a:spcAft>
              <a:buNone/>
            </a:pPr>
            <a:endParaRPr lang="it-IT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-nell’età 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adolescenziale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gli episodi conflittuali sembrano decrescere con l’aumentare dell’età, sebbene possano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accentuarsi le azioni violente serie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proprio a causa dell’incapacità di gestire il conflitto. </a:t>
            </a:r>
          </a:p>
          <a:p>
            <a:endParaRPr lang="it-IT" sz="1300" dirty="0"/>
          </a:p>
        </p:txBody>
      </p:sp>
    </p:spTree>
    <p:extLst>
      <p:ext uri="{BB962C8B-B14F-4D97-AF65-F5344CB8AC3E}">
        <p14:creationId xmlns:p14="http://schemas.microsoft.com/office/powerpoint/2010/main" val="473979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711AA8-2EFC-46DF-BDA9-29084790C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b="1" dirty="0">
                <a:solidFill>
                  <a:srgbClr val="00B050"/>
                </a:solidFill>
              </a:rPr>
              <a:t>RUOLO DELL’INSEGNANTE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742C9A-EDC7-4382-9E9E-C31AEBD5A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980634" cy="480218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it-IT" sz="18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it-IT" sz="3600" b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Se la classe è un </a:t>
            </a:r>
            <a:r>
              <a:rPr lang="it-IT" sz="3600" b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sistema complesso in cui intervengono molteplici fattori sia interni che esterni </a:t>
            </a:r>
            <a:r>
              <a:rPr lang="it-IT" sz="360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t-IT" sz="3600" b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3600" b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contesti familiari, extrascolastici e la </a:t>
            </a:r>
            <a:r>
              <a:rPr lang="it-IT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stessa </a:t>
            </a:r>
            <a:r>
              <a:rPr lang="it-IT" sz="3600" b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scuola, quella comunità educante con le sue tradizioni, le sue regole, il suo stile, il docente, i docenti, gli ATA, </a:t>
            </a:r>
            <a:r>
              <a:rPr lang="it-IT" sz="3600" b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</a:t>
            </a:r>
            <a:r>
              <a:rPr lang="it-IT" sz="3600" b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…) </a:t>
            </a:r>
            <a:r>
              <a:rPr lang="it-IT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t-IT" sz="3600" b="0" i="0" u="none" strike="noStrike" baseline="0" dirty="0">
                <a:latin typeface="Calibri" panose="020F0502020204030204" pitchFamily="34" charset="0"/>
              </a:rPr>
              <a:t>llora, per un insegnante, </a:t>
            </a:r>
            <a:r>
              <a:rPr lang="it-IT" sz="3600" b="1" i="0" u="none" strike="noStrike" baseline="0" dirty="0">
                <a:latin typeface="Calibri" panose="020F0502020204030204" pitchFamily="34" charset="0"/>
              </a:rPr>
              <a:t>saper gestire una classe </a:t>
            </a:r>
            <a:r>
              <a:rPr lang="it-IT" sz="3600" b="0" i="0" u="none" strike="noStrike" baseline="0" dirty="0">
                <a:latin typeface="Calibri" panose="020F0502020204030204" pitchFamily="34" charset="0"/>
              </a:rPr>
              <a:t>implica il saper  analizzare quel </a:t>
            </a:r>
            <a:r>
              <a:rPr lang="it-IT" sz="3600" b="1" i="0" u="none" strike="noStrike" baseline="0" dirty="0">
                <a:latin typeface="Calibri" panose="020F0502020204030204" pitchFamily="34" charset="0"/>
              </a:rPr>
              <a:t>contesto interattivo</a:t>
            </a:r>
            <a:r>
              <a:rPr lang="it-IT" sz="3600" b="0" i="0" u="none" strike="noStrike" baseline="0" dirty="0">
                <a:latin typeface="Calibri" panose="020F0502020204030204" pitchFamily="34" charset="0"/>
              </a:rPr>
              <a:t>, ricco di scambi emotivi e cognitivi.</a:t>
            </a:r>
          </a:p>
          <a:p>
            <a:endParaRPr lang="it-IT" sz="3600" dirty="0"/>
          </a:p>
          <a:p>
            <a:endParaRPr lang="it-IT" dirty="0"/>
          </a:p>
          <a:p>
            <a:endParaRPr lang="it-IT" dirty="0"/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F3F9E900-EA93-4429-8DC4-7BF829CD1D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5751899"/>
              </p:ext>
            </p:extLst>
          </p:nvPr>
        </p:nvGraphicFramePr>
        <p:xfrm flipH="1">
          <a:off x="213645" y="1374494"/>
          <a:ext cx="62455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4868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8254AC-3411-452F-8EDF-589F55CB7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pPr algn="ctr"/>
            <a:r>
              <a:rPr lang="it-IT" sz="6000" b="1" dirty="0"/>
              <a:t>IN GENERALE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5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Segnaposto contenuto 2">
            <a:extLst>
              <a:ext uri="{FF2B5EF4-FFF2-40B4-BE49-F238E27FC236}">
                <a16:creationId xmlns:a16="http://schemas.microsoft.com/office/drawing/2014/main" id="{8DEA56DF-51D4-47DE-A858-1C22EC27D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648" y="1392964"/>
            <a:ext cx="10988351" cy="5465036"/>
          </a:xfrm>
        </p:spPr>
        <p:txBody>
          <a:bodyPr anchor="t">
            <a:normAutofit lnSpcReduction="10000"/>
          </a:bodyPr>
          <a:lstStyle/>
          <a:p>
            <a:pPr marL="0" indent="0">
              <a:spcAft>
                <a:spcPts val="800"/>
              </a:spcAft>
              <a:buNone/>
            </a:pP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ridurre le ostilità tra le parti;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aiutare nella ricostruzione del dialogo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consentire ad ognuno di comprendere meglio i punti di vista dell’altro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identificare i bisogni e le posizioni delle parti;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permettere di esaminare opzioni creative e possibilità innovative;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gettare le basi per lo sviluppo di una relazione nuova e attiva dopo il conflitto;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offrire opportunità flessibili e non rigide;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coinvolgere direttamente gli antagonisti in un processo di matura responsabilizzazione;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limitare al massimo danni e tempi nelle controversie;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 garantire spazi neutrali di ascolto ed accoglienza;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3300458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70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6A0FE74-FA1D-4F4B-B195-316DD0A94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it-IT" sz="4800" b="1" dirty="0"/>
              <a:t>GESTIONE DEL CONFLITTO</a:t>
            </a:r>
          </a:p>
        </p:txBody>
      </p:sp>
      <p:sp>
        <p:nvSpPr>
          <p:cNvPr id="3077" name="Rectangle 7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F64E5B6-BD85-4BDF-8A5B-54C926CC6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2375731"/>
            <a:ext cx="5809932" cy="3863228"/>
          </a:xfrm>
        </p:spPr>
        <p:txBody>
          <a:bodyPr anchor="ctr">
            <a:normAutofit/>
          </a:bodyPr>
          <a:lstStyle/>
          <a:p>
            <a:pPr marL="0" indent="0" algn="ctr">
              <a:spcAft>
                <a:spcPts val="800"/>
              </a:spcAft>
              <a:buNone/>
            </a:pP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poter gestire efficacemente i conflitti è necessario utilizzare al meglio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proprie personali capacità linguistiche e conversazionali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negoziali, assertive e  di gestione delle proprie ed altrui emozioni: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cosiddetta </a:t>
            </a:r>
            <a:r>
              <a:rPr lang="it-IT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INTELLIGENZA EMOTIVA</a:t>
            </a:r>
            <a:endParaRPr lang="it-IT" sz="2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800"/>
              </a:spcAft>
              <a:buNone/>
            </a:pP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Solo sviluppando tutte queste capacità e competenze i bambini e i ragazzi saranno in grado di relazionarsi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modo sereno tra di loro e potranno affermare serenamente la propria individualità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1700" dirty="0"/>
          </a:p>
        </p:txBody>
      </p:sp>
      <p:pic>
        <p:nvPicPr>
          <p:cNvPr id="3074" name="Picture 2" descr="La Differenza fra Intelligenza e Intelligenza Emotiva - Dimensione  Performance">
            <a:extLst>
              <a:ext uri="{FF2B5EF4-FFF2-40B4-BE49-F238E27FC236}">
                <a16:creationId xmlns:a16="http://schemas.microsoft.com/office/drawing/2014/main" id="{19A63C85-080F-4F45-8D89-13243AD4A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49"/>
          <a:stretch/>
        </p:blipFill>
        <p:spPr bwMode="auto">
          <a:xfrm>
            <a:off x="5911532" y="2484255"/>
            <a:ext cx="5150277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46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ocenti immessi in ruolo: e se non superano il periodo di prova? - Oggi  Scuola">
            <a:extLst>
              <a:ext uri="{FF2B5EF4-FFF2-40B4-BE49-F238E27FC236}">
                <a16:creationId xmlns:a16="http://schemas.microsoft.com/office/drawing/2014/main" id="{0AF34B87-AD85-4B04-853B-6295973ECA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8" r="-1" b="-1"/>
          <a:stretch/>
        </p:blipFill>
        <p:spPr bwMode="auto">
          <a:xfrm>
            <a:off x="20" y="10"/>
            <a:ext cx="121889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76A214-16F9-4E0F-9328-94FEBFF58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2" y="4185749"/>
            <a:ext cx="9265771" cy="62283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>
                <a:solidFill>
                  <a:srgbClr val="FFFF00"/>
                </a:solidFill>
              </a:rPr>
              <a:t>COMPETENZE DEL DOCENTE</a:t>
            </a:r>
            <a:br>
              <a:rPr lang="it-IT" sz="1700" dirty="0"/>
            </a:br>
            <a:endParaRPr lang="it-IT" sz="17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1FDF9E-9F6C-4DAD-82BD-186F4C574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3" y="4856921"/>
            <a:ext cx="9565028" cy="124924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2400" dirty="0"/>
              <a:t>L'INSEGNANTE INFLUENZA LA QUALITA'DELLA RETE DELLE RELAZIONI, CHE E'  PRESUPPOSTO DEL CLIMA DI CLASSE, NON SOLO CON LE SUE CONOSCENZE, MA ANCHE E, SOPRATTUTTO, CON IL SUO </a:t>
            </a:r>
            <a:r>
              <a:rPr lang="it-IT" sz="2400" dirty="0">
                <a:solidFill>
                  <a:srgbClr val="FFFF00"/>
                </a:solidFill>
              </a:rPr>
              <a:t>STILE DI INSEGNAMENTO, LE SUE  CARATTERISTICHE DI PERSONALITA' E IL SUO CORREDO VALORIALE</a:t>
            </a:r>
            <a:r>
              <a:rPr lang="it-IT" sz="2400" dirty="0"/>
              <a:t>.</a:t>
            </a:r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953205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3DEBB2-D54E-470C-86B3-631BDDF6C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45820"/>
            <a:ext cx="6087194" cy="5166360"/>
          </a:xfrm>
          <a:custGeom>
            <a:avLst/>
            <a:gdLst>
              <a:gd name="connsiteX0" fmla="*/ 0 w 6087194"/>
              <a:gd name="connsiteY0" fmla="*/ 0 h 5166360"/>
              <a:gd name="connsiteX1" fmla="*/ 155740 w 6087194"/>
              <a:gd name="connsiteY1" fmla="*/ 0 h 5166360"/>
              <a:gd name="connsiteX2" fmla="*/ 5867656 w 6087194"/>
              <a:gd name="connsiteY2" fmla="*/ 0 h 5166360"/>
              <a:gd name="connsiteX3" fmla="*/ 6087194 w 6087194"/>
              <a:gd name="connsiteY3" fmla="*/ 0 h 5166360"/>
              <a:gd name="connsiteX4" fmla="*/ 3693315 w 6087194"/>
              <a:gd name="connsiteY4" fmla="*/ 5166360 h 5166360"/>
              <a:gd name="connsiteX5" fmla="*/ 3473777 w 6087194"/>
              <a:gd name="connsiteY5" fmla="*/ 5166360 h 5166360"/>
              <a:gd name="connsiteX6" fmla="*/ 155740 w 6087194"/>
              <a:gd name="connsiteY6" fmla="*/ 5166360 h 5166360"/>
              <a:gd name="connsiteX7" fmla="*/ 0 w 6087194"/>
              <a:gd name="connsiteY7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7194" h="5166360">
                <a:moveTo>
                  <a:pt x="0" y="0"/>
                </a:moveTo>
                <a:lnTo>
                  <a:pt x="155740" y="0"/>
                </a:lnTo>
                <a:lnTo>
                  <a:pt x="5867656" y="0"/>
                </a:lnTo>
                <a:lnTo>
                  <a:pt x="6087194" y="0"/>
                </a:lnTo>
                <a:lnTo>
                  <a:pt x="3693315" y="5166360"/>
                </a:lnTo>
                <a:lnTo>
                  <a:pt x="3473777" y="5166360"/>
                </a:lnTo>
                <a:lnTo>
                  <a:pt x="155740" y="5166360"/>
                </a:lnTo>
                <a:lnTo>
                  <a:pt x="0" y="51663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9">
            <a:extLst>
              <a:ext uri="{FF2B5EF4-FFF2-40B4-BE49-F238E27FC236}">
                <a16:creationId xmlns:a16="http://schemas.microsoft.com/office/drawing/2014/main" id="{268033CC-D08D-4609-83FF-2537764F4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6915" y="844868"/>
            <a:ext cx="8465085" cy="5167312"/>
          </a:xfrm>
          <a:custGeom>
            <a:avLst/>
            <a:gdLst>
              <a:gd name="connsiteX0" fmla="*/ 2612652 w 8465085"/>
              <a:gd name="connsiteY0" fmla="*/ 0 h 5167312"/>
              <a:gd name="connsiteX1" fmla="*/ 7243482 w 8465085"/>
              <a:gd name="connsiteY1" fmla="*/ 0 h 5167312"/>
              <a:gd name="connsiteX2" fmla="*/ 8465085 w 8465085"/>
              <a:gd name="connsiteY2" fmla="*/ 0 h 5167312"/>
              <a:gd name="connsiteX3" fmla="*/ 8465085 w 8465085"/>
              <a:gd name="connsiteY3" fmla="*/ 5167312 h 5167312"/>
              <a:gd name="connsiteX4" fmla="*/ 7243482 w 8465085"/>
              <a:gd name="connsiteY4" fmla="*/ 5167312 h 5167312"/>
              <a:gd name="connsiteX5" fmla="*/ 221324 w 8465085"/>
              <a:gd name="connsiteY5" fmla="*/ 5167312 h 5167312"/>
              <a:gd name="connsiteX6" fmla="*/ 2615203 w 8465085"/>
              <a:gd name="connsiteY6" fmla="*/ 952 h 5167312"/>
              <a:gd name="connsiteX7" fmla="*/ 2612652 w 8465085"/>
              <a:gd name="connsiteY7" fmla="*/ 952 h 5167312"/>
              <a:gd name="connsiteX8" fmla="*/ 0 w 8465085"/>
              <a:gd name="connsiteY8" fmla="*/ 0 h 5167312"/>
              <a:gd name="connsiteX9" fmla="*/ 2274554 w 8465085"/>
              <a:gd name="connsiteY9" fmla="*/ 0 h 5167312"/>
              <a:gd name="connsiteX10" fmla="*/ 2274554 w 8465085"/>
              <a:gd name="connsiteY10" fmla="*/ 952 h 5167312"/>
              <a:gd name="connsiteX11" fmla="*/ 0 w 8465085"/>
              <a:gd name="connsiteY11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5085" h="5167312">
                <a:moveTo>
                  <a:pt x="2612652" y="0"/>
                </a:moveTo>
                <a:lnTo>
                  <a:pt x="7243482" y="0"/>
                </a:lnTo>
                <a:lnTo>
                  <a:pt x="8465085" y="0"/>
                </a:lnTo>
                <a:lnTo>
                  <a:pt x="8465085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2612652" y="952"/>
                </a:lnTo>
                <a:close/>
                <a:moveTo>
                  <a:pt x="0" y="0"/>
                </a:moveTo>
                <a:lnTo>
                  <a:pt x="2274554" y="0"/>
                </a:lnTo>
                <a:lnTo>
                  <a:pt x="2274554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BADA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91E065-2EB5-40D9-9246-B2D42EDF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41614"/>
            <a:ext cx="3409508" cy="3173819"/>
          </a:xfrm>
        </p:spPr>
        <p:txBody>
          <a:bodyPr>
            <a:normAutofit/>
          </a:bodyPr>
          <a:lstStyle/>
          <a:p>
            <a:br>
              <a:rPr lang="it-IT" sz="3400" b="1" i="0" u="none" strike="noStrike" baseline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it-IT" sz="3400" b="1" i="0" u="none" strike="noStrike" baseline="0">
                <a:solidFill>
                  <a:schemeClr val="bg1"/>
                </a:solidFill>
                <a:latin typeface="Trebuchet MS" panose="020B0603020202020204" pitchFamily="34" charset="0"/>
              </a:rPr>
              <a:t>Competenze disciplinari, didattiche, metodologiche </a:t>
            </a:r>
            <a:br>
              <a:rPr lang="it-IT" sz="3400" b="0" i="0" u="none" strike="noStrike" baseline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it-IT" sz="3400">
              <a:solidFill>
                <a:schemeClr val="bg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6FBBEE-F539-4F01-B374-509456993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44868"/>
            <a:ext cx="6096000" cy="5166360"/>
          </a:xfrm>
        </p:spPr>
        <p:txBody>
          <a:bodyPr anchor="ctr">
            <a:normAutofit/>
          </a:bodyPr>
          <a:lstStyle/>
          <a:p>
            <a:endParaRPr lang="it-IT" sz="20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000" b="0" i="1" u="none" strike="noStrike" baseline="0" dirty="0">
                <a:latin typeface="Trebuchet MS" panose="020B0603020202020204" pitchFamily="34" charset="0"/>
              </a:rPr>
              <a:t>disporre di </a:t>
            </a:r>
            <a:r>
              <a:rPr lang="it-IT" sz="2000" b="1" i="1" u="none" strike="noStrike" baseline="0" dirty="0">
                <a:latin typeface="Trebuchet MS" panose="020B0603020202020204" pitchFamily="34" charset="0"/>
              </a:rPr>
              <a:t>solide  conoscenze e competenze nella propria disciplina e nel linguaggio specifico</a:t>
            </a:r>
            <a:endParaRPr lang="it-IT" sz="20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000" i="1" u="none" strike="noStrike" baseline="0" dirty="0">
                <a:latin typeface="Trebuchet MS" panose="020B0603020202020204" pitchFamily="34" charset="0"/>
              </a:rPr>
              <a:t>padroneggiare</a:t>
            </a:r>
            <a:r>
              <a:rPr lang="it-IT" sz="2000" b="0" i="1" u="none" strike="noStrike" baseline="0" dirty="0">
                <a:latin typeface="Trebuchet MS" panose="020B0603020202020204" pitchFamily="34" charset="0"/>
              </a:rPr>
              <a:t> </a:t>
            </a:r>
            <a:r>
              <a:rPr lang="it-IT" sz="2000" b="1" i="1" u="none" strike="noStrike" baseline="0" dirty="0">
                <a:latin typeface="Trebuchet MS" panose="020B0603020202020204" pitchFamily="34" charset="0"/>
              </a:rPr>
              <a:t>metodologie didattiche </a:t>
            </a:r>
            <a:r>
              <a:rPr lang="it-IT" sz="2000" i="1" u="none" strike="noStrike" baseline="0" dirty="0">
                <a:latin typeface="Trebuchet MS" panose="020B0603020202020204" pitchFamily="34" charset="0"/>
              </a:rPr>
              <a:t>diversificate</a:t>
            </a:r>
            <a:r>
              <a:rPr lang="it-IT" sz="2000" b="1" i="1" u="none" strike="noStrike" baseline="0" dirty="0">
                <a:latin typeface="Trebuchet MS" panose="020B0603020202020204" pitchFamily="34" charset="0"/>
              </a:rPr>
              <a:t> </a:t>
            </a:r>
            <a:r>
              <a:rPr lang="it-IT" sz="2000" i="1" u="none" strike="noStrike" baseline="0" dirty="0">
                <a:latin typeface="Trebuchet MS" panose="020B0603020202020204" pitchFamily="34" charset="0"/>
              </a:rPr>
              <a:t>e </a:t>
            </a:r>
            <a:r>
              <a:rPr lang="it-IT" sz="2000" b="0" i="1" u="none" strike="noStrike" baseline="0" dirty="0">
                <a:latin typeface="Trebuchet MS" panose="020B0603020202020204" pitchFamily="34" charset="0"/>
              </a:rPr>
              <a:t>differenziate </a:t>
            </a:r>
            <a:endParaRPr lang="it-IT" sz="20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000" b="0" i="1" u="none" strike="noStrike" baseline="0" dirty="0">
                <a:latin typeface="Trebuchet MS" panose="020B0603020202020204" pitchFamily="34" charset="0"/>
              </a:rPr>
              <a:t>promuovere una </a:t>
            </a:r>
            <a:r>
              <a:rPr lang="it-IT" sz="2000" b="1" i="1" u="none" strike="noStrike" baseline="0" dirty="0">
                <a:latin typeface="Trebuchet MS" panose="020B0603020202020204" pitchFamily="34" charset="0"/>
              </a:rPr>
              <a:t>reale alleanza educativa scuola-famiglia</a:t>
            </a:r>
            <a:r>
              <a:rPr lang="it-IT" sz="2000" b="0" i="1" u="none" strike="noStrike" baseline="0" dirty="0">
                <a:latin typeface="Trebuchet MS" panose="020B0603020202020204" pitchFamily="34" charset="0"/>
              </a:rPr>
              <a:t>, con condivisioni di aspetti valoriali e normativi</a:t>
            </a:r>
          </a:p>
          <a:p>
            <a:r>
              <a:rPr lang="it-IT" sz="2000" i="1" dirty="0">
                <a:latin typeface="Trebuchet MS" panose="020B0603020202020204" pitchFamily="34" charset="0"/>
              </a:rPr>
              <a:t>Cura</a:t>
            </a:r>
            <a:r>
              <a:rPr lang="it-IT" sz="2000" b="1" i="1" dirty="0">
                <a:latin typeface="Trebuchet MS" panose="020B0603020202020204" pitchFamily="34" charset="0"/>
              </a:rPr>
              <a:t> </a:t>
            </a:r>
            <a:r>
              <a:rPr lang="it-IT" sz="2000" i="1" dirty="0">
                <a:latin typeface="Trebuchet MS" panose="020B0603020202020204" pitchFamily="34" charset="0"/>
              </a:rPr>
              <a:t>dell’</a:t>
            </a:r>
            <a:r>
              <a:rPr lang="it-IT" sz="2000" b="1" i="1" dirty="0">
                <a:latin typeface="Trebuchet MS" panose="020B0603020202020204" pitchFamily="34" charset="0"/>
              </a:rPr>
              <a:t>ambiente d’aula</a:t>
            </a:r>
            <a:endParaRPr lang="it-IT" sz="2000" b="1" i="1" u="none" strike="noStrike" baseline="0" dirty="0">
              <a:latin typeface="Trebuchet MS" panose="020B0603020202020204" pitchFamily="34" charset="0"/>
            </a:endParaRPr>
          </a:p>
          <a:p>
            <a:r>
              <a:rPr lang="it-IT" sz="2000" b="1" dirty="0"/>
              <a:t>“PRENDERSI CURA” </a:t>
            </a:r>
            <a:r>
              <a:rPr lang="it-IT" sz="2000" i="1" dirty="0">
                <a:latin typeface="Trebuchet MS" panose="020B0603020202020204" pitchFamily="34" charset="0"/>
              </a:rPr>
              <a:t>dell’allievo, nella sua totalità </a:t>
            </a:r>
          </a:p>
          <a:p>
            <a:endParaRPr lang="it-IT" sz="2000" b="0" i="0" u="none" strike="noStrike" baseline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910191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3DEBB2-D54E-470C-86B3-631BDDF6C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45820"/>
            <a:ext cx="6087194" cy="5166360"/>
          </a:xfrm>
          <a:custGeom>
            <a:avLst/>
            <a:gdLst>
              <a:gd name="connsiteX0" fmla="*/ 0 w 6087194"/>
              <a:gd name="connsiteY0" fmla="*/ 0 h 5166360"/>
              <a:gd name="connsiteX1" fmla="*/ 155740 w 6087194"/>
              <a:gd name="connsiteY1" fmla="*/ 0 h 5166360"/>
              <a:gd name="connsiteX2" fmla="*/ 5867656 w 6087194"/>
              <a:gd name="connsiteY2" fmla="*/ 0 h 5166360"/>
              <a:gd name="connsiteX3" fmla="*/ 6087194 w 6087194"/>
              <a:gd name="connsiteY3" fmla="*/ 0 h 5166360"/>
              <a:gd name="connsiteX4" fmla="*/ 3693315 w 6087194"/>
              <a:gd name="connsiteY4" fmla="*/ 5166360 h 5166360"/>
              <a:gd name="connsiteX5" fmla="*/ 3473777 w 6087194"/>
              <a:gd name="connsiteY5" fmla="*/ 5166360 h 5166360"/>
              <a:gd name="connsiteX6" fmla="*/ 155740 w 6087194"/>
              <a:gd name="connsiteY6" fmla="*/ 5166360 h 5166360"/>
              <a:gd name="connsiteX7" fmla="*/ 0 w 6087194"/>
              <a:gd name="connsiteY7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7194" h="5166360">
                <a:moveTo>
                  <a:pt x="0" y="0"/>
                </a:moveTo>
                <a:lnTo>
                  <a:pt x="155740" y="0"/>
                </a:lnTo>
                <a:lnTo>
                  <a:pt x="5867656" y="0"/>
                </a:lnTo>
                <a:lnTo>
                  <a:pt x="6087194" y="0"/>
                </a:lnTo>
                <a:lnTo>
                  <a:pt x="3693315" y="5166360"/>
                </a:lnTo>
                <a:lnTo>
                  <a:pt x="3473777" y="5166360"/>
                </a:lnTo>
                <a:lnTo>
                  <a:pt x="155740" y="5166360"/>
                </a:lnTo>
                <a:lnTo>
                  <a:pt x="0" y="51663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68033CC-D08D-4609-83FF-2537764F4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6915" y="844868"/>
            <a:ext cx="8465085" cy="5167312"/>
          </a:xfrm>
          <a:custGeom>
            <a:avLst/>
            <a:gdLst>
              <a:gd name="connsiteX0" fmla="*/ 2612652 w 8465085"/>
              <a:gd name="connsiteY0" fmla="*/ 0 h 5167312"/>
              <a:gd name="connsiteX1" fmla="*/ 7243482 w 8465085"/>
              <a:gd name="connsiteY1" fmla="*/ 0 h 5167312"/>
              <a:gd name="connsiteX2" fmla="*/ 8465085 w 8465085"/>
              <a:gd name="connsiteY2" fmla="*/ 0 h 5167312"/>
              <a:gd name="connsiteX3" fmla="*/ 8465085 w 8465085"/>
              <a:gd name="connsiteY3" fmla="*/ 5167312 h 5167312"/>
              <a:gd name="connsiteX4" fmla="*/ 7243482 w 8465085"/>
              <a:gd name="connsiteY4" fmla="*/ 5167312 h 5167312"/>
              <a:gd name="connsiteX5" fmla="*/ 221324 w 8465085"/>
              <a:gd name="connsiteY5" fmla="*/ 5167312 h 5167312"/>
              <a:gd name="connsiteX6" fmla="*/ 2615203 w 8465085"/>
              <a:gd name="connsiteY6" fmla="*/ 952 h 5167312"/>
              <a:gd name="connsiteX7" fmla="*/ 2612652 w 8465085"/>
              <a:gd name="connsiteY7" fmla="*/ 952 h 5167312"/>
              <a:gd name="connsiteX8" fmla="*/ 0 w 8465085"/>
              <a:gd name="connsiteY8" fmla="*/ 0 h 5167312"/>
              <a:gd name="connsiteX9" fmla="*/ 2274554 w 8465085"/>
              <a:gd name="connsiteY9" fmla="*/ 0 h 5167312"/>
              <a:gd name="connsiteX10" fmla="*/ 2274554 w 8465085"/>
              <a:gd name="connsiteY10" fmla="*/ 952 h 5167312"/>
              <a:gd name="connsiteX11" fmla="*/ 0 w 8465085"/>
              <a:gd name="connsiteY11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5085" h="5167312">
                <a:moveTo>
                  <a:pt x="2612652" y="0"/>
                </a:moveTo>
                <a:lnTo>
                  <a:pt x="7243482" y="0"/>
                </a:lnTo>
                <a:lnTo>
                  <a:pt x="8465085" y="0"/>
                </a:lnTo>
                <a:lnTo>
                  <a:pt x="8465085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2612652" y="952"/>
                </a:lnTo>
                <a:close/>
                <a:moveTo>
                  <a:pt x="0" y="0"/>
                </a:moveTo>
                <a:lnTo>
                  <a:pt x="2274554" y="0"/>
                </a:lnTo>
                <a:lnTo>
                  <a:pt x="2274554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BADA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D30F6E7-F61A-4857-A01E-6C5577FA3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41614"/>
            <a:ext cx="3409508" cy="3173819"/>
          </a:xfrm>
        </p:spPr>
        <p:txBody>
          <a:bodyPr>
            <a:normAutofit/>
          </a:bodyPr>
          <a:lstStyle/>
          <a:p>
            <a:r>
              <a:rPr lang="it-IT" sz="2800" b="1">
                <a:solidFill>
                  <a:schemeClr val="bg1"/>
                </a:solidFill>
                <a:latin typeface="Trebuchet MS" panose="020B0603020202020204" pitchFamily="34" charset="0"/>
              </a:rPr>
              <a:t>Competenze relazionali e psicopedagogiche</a:t>
            </a:r>
            <a:endParaRPr lang="it-IT" sz="2800">
              <a:solidFill>
                <a:schemeClr val="bg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2C0BF2-8FD6-4BB4-981D-7A2F0076F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44868"/>
            <a:ext cx="6087194" cy="5166360"/>
          </a:xfrm>
        </p:spPr>
        <p:txBody>
          <a:bodyPr anchor="ctr">
            <a:normAutofit/>
          </a:bodyPr>
          <a:lstStyle/>
          <a:p>
            <a:endParaRPr lang="it-IT" sz="14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1600" b="0" i="0" u="none" strike="noStrike" baseline="0" dirty="0">
                <a:latin typeface="Trebuchet MS" panose="020B0603020202020204" pitchFamily="34" charset="0"/>
              </a:rPr>
              <a:t>Disporre di 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solide conoscenze </a:t>
            </a:r>
            <a:r>
              <a:rPr lang="it-IT" sz="1600" b="0" i="0" u="none" strike="noStrike" baseline="0" dirty="0">
                <a:latin typeface="Trebuchet MS" panose="020B0603020202020204" pitchFamily="34" charset="0"/>
              </a:rPr>
              <a:t>derivate dalle 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teorie e dalle ricerche sulla gestione e sui bisogni personali e psicologici </a:t>
            </a:r>
            <a:r>
              <a:rPr lang="it-IT" sz="1600" b="0" i="0" u="none" strike="noStrike" baseline="0" dirty="0">
                <a:latin typeface="Trebuchet MS" panose="020B0603020202020204" pitchFamily="34" charset="0"/>
              </a:rPr>
              <a:t>degli allievi  </a:t>
            </a:r>
          </a:p>
          <a:p>
            <a:r>
              <a:rPr lang="it-IT" sz="1600" b="0" i="0" u="none" strike="noStrike" baseline="0" dirty="0">
                <a:latin typeface="Trebuchet MS" panose="020B0603020202020204" pitchFamily="34" charset="0"/>
              </a:rPr>
              <a:t>Saper promuovere 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relazioni positive </a:t>
            </a:r>
            <a:r>
              <a:rPr lang="it-IT" sz="1600" b="0" i="0" u="none" strike="noStrike" baseline="0" dirty="0">
                <a:latin typeface="Trebuchet MS" panose="020B0603020202020204" pitchFamily="34" charset="0"/>
              </a:rPr>
              <a:t>tra 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insegnante-allievo </a:t>
            </a:r>
            <a:endParaRPr lang="it-IT" sz="16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1600" b="0" i="0" u="none" strike="noStrike" baseline="0" dirty="0">
                <a:latin typeface="Trebuchet MS" panose="020B0603020202020204" pitchFamily="34" charset="0"/>
              </a:rPr>
              <a:t>Sostenere 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relazioni significative tra pari </a:t>
            </a:r>
            <a:r>
              <a:rPr lang="it-IT" sz="1600" b="0" i="0" u="none" strike="noStrike" baseline="0" dirty="0">
                <a:latin typeface="Trebuchet MS" panose="020B0603020202020204" pitchFamily="34" charset="0"/>
              </a:rPr>
              <a:t>che costruiscano la classe come comunità di supporto. </a:t>
            </a:r>
          </a:p>
          <a:p>
            <a:r>
              <a:rPr lang="it-IT" sz="1600" b="0" i="0" u="none" strike="noStrike" baseline="0" dirty="0">
                <a:latin typeface="Trebuchet MS" panose="020B0603020202020204" pitchFamily="34" charset="0"/>
              </a:rPr>
              <a:t>Applicare 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metodi di istruzione che facilitino l’ottimizzazione dell’apprendimento </a:t>
            </a:r>
            <a:r>
              <a:rPr lang="it-IT" sz="1600" b="0" i="0" u="none" strike="noStrike" baseline="0" dirty="0">
                <a:latin typeface="Trebuchet MS" panose="020B0603020202020204" pitchFamily="34" charset="0"/>
              </a:rPr>
              <a:t>soddisfacendo i bisogni di studio dei singoli e dell’intero gruppo classe. </a:t>
            </a:r>
          </a:p>
          <a:p>
            <a:r>
              <a:rPr lang="it-IT" sz="1600" b="0" i="0" u="none" strike="noStrike" baseline="0" dirty="0">
                <a:latin typeface="Trebuchet MS" panose="020B0603020202020204" pitchFamily="34" charset="0"/>
              </a:rPr>
              <a:t>Padroneggiare 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metodi di conduzione di gruppo </a:t>
            </a:r>
            <a:r>
              <a:rPr lang="it-IT" sz="1600" b="0" i="0" u="none" strike="noStrike" baseline="0" dirty="0">
                <a:latin typeface="Trebuchet MS" panose="020B0603020202020204" pitchFamily="34" charset="0"/>
              </a:rPr>
              <a:t>che coinvolgano gli allievi</a:t>
            </a:r>
          </a:p>
          <a:p>
            <a:r>
              <a:rPr lang="it-IT" sz="1600" b="0" i="0" u="none" strike="noStrike" baseline="0" dirty="0">
                <a:latin typeface="Trebuchet MS" panose="020B0603020202020204" pitchFamily="34" charset="0"/>
              </a:rPr>
              <a:t>Utilizzare 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abilità di counseling e di metodi comportamentali </a:t>
            </a:r>
            <a:r>
              <a:rPr lang="it-IT" sz="1600" b="0" i="0" u="none" strike="noStrike" baseline="0" dirty="0">
                <a:latin typeface="Trebuchet MS" panose="020B0603020202020204" pitchFamily="34" charset="0"/>
              </a:rPr>
              <a:t>che sollecitino gli studenti a esaminare e correggere i loro comportamenti inappropriati. </a:t>
            </a:r>
          </a:p>
          <a:p>
            <a:r>
              <a:rPr lang="it-IT" sz="1600" b="1" dirty="0">
                <a:latin typeface="Trebuchet MS" panose="020B0603020202020204" pitchFamily="34" charset="0"/>
              </a:rPr>
              <a:t>P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roporre un modello di sé positivo </a:t>
            </a:r>
            <a:r>
              <a:rPr lang="it-IT" sz="1600" b="0" i="0" u="none" strike="noStrike" baseline="0" dirty="0">
                <a:latin typeface="Trebuchet MS" panose="020B0603020202020204" pitchFamily="34" charset="0"/>
              </a:rPr>
              <a:t>(è il fattore che più </a:t>
            </a:r>
            <a:r>
              <a:rPr lang="it-IT" sz="1600" b="1" i="0" u="none" strike="noStrike" baseline="0" dirty="0">
                <a:latin typeface="Trebuchet MS" panose="020B0603020202020204" pitchFamily="34" charset="0"/>
              </a:rPr>
              <a:t>influenza l’apprendimento e la motivazione </a:t>
            </a:r>
            <a:r>
              <a:rPr lang="it-IT" sz="1600" b="0" i="0" u="none" strike="noStrike" baseline="0" dirty="0">
                <a:latin typeface="Trebuchet MS" panose="020B0603020202020204" pitchFamily="34" charset="0"/>
              </a:rPr>
              <a:t>allo studio degli allievi).</a:t>
            </a:r>
          </a:p>
          <a:p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150274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24EC2B-1223-46E6-BEC9-EE92DDEC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6000" b="1" i="0" u="none" strike="noStrike" baseline="0">
                <a:solidFill>
                  <a:srgbClr val="FF0000"/>
                </a:solidFill>
                <a:latin typeface="Trebuchet MS" panose="020B0603020202020204" pitchFamily="34" charset="0"/>
              </a:rPr>
              <a:t>RICORDA!</a:t>
            </a:r>
            <a:br>
              <a:rPr lang="it-IT" sz="4400" b="1" i="0" u="none" strike="noStrike" baseline="0">
                <a:solidFill>
                  <a:srgbClr val="FF0000"/>
                </a:solidFill>
                <a:latin typeface="Trebuchet MS" panose="020B0603020202020204" pitchFamily="34" charset="0"/>
              </a:rPr>
            </a:br>
            <a:endParaRPr lang="it-IT" dirty="0"/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0FD702D0-D75A-C428-7E0D-B842975E65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461331"/>
          <a:ext cx="10515600" cy="4715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3595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6EA35D-1EA3-459E-B650-7C715712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LA CLASSE IERI E OGGI</a:t>
            </a:r>
          </a:p>
        </p:txBody>
      </p:sp>
      <p:pic>
        <p:nvPicPr>
          <p:cNvPr id="12290" name="Picture 2" descr="Leggere, scrivere, far di conto: mostra sulla scuola di una volta">
            <a:extLst>
              <a:ext uri="{FF2B5EF4-FFF2-40B4-BE49-F238E27FC236}">
                <a16:creationId xmlns:a16="http://schemas.microsoft.com/office/drawing/2014/main" id="{43EFA7EC-2800-4046-892E-1DBFE45C5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29" y="2295331"/>
            <a:ext cx="5050972" cy="373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ispersione scolastica in calo, ma resta divario nord-sud">
            <a:extLst>
              <a:ext uri="{FF2B5EF4-FFF2-40B4-BE49-F238E27FC236}">
                <a16:creationId xmlns:a16="http://schemas.microsoft.com/office/drawing/2014/main" id="{E1679753-5B72-4C9A-879B-D4FAB24EED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318" y="2295332"/>
            <a:ext cx="5050972" cy="373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461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19228D1-63D6-435D-9AD3-D1D2EC19B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5400" b="1" dirty="0"/>
              <a:t>PER INSEGNARE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60FA1A-79EA-44CF-9B55-400142E76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1076992" cy="4563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b="1" dirty="0"/>
              <a:t>                  </a:t>
            </a:r>
            <a:r>
              <a:rPr lang="it-IT" sz="2400" b="1" dirty="0">
                <a:solidFill>
                  <a:schemeClr val="accent2"/>
                </a:solidFill>
              </a:rPr>
              <a:t> IERI                                                              OGGI</a:t>
            </a:r>
          </a:p>
          <a:p>
            <a:pPr marL="0" indent="0">
              <a:buNone/>
            </a:pPr>
            <a:r>
              <a:rPr lang="it-IT" sz="2400" dirty="0"/>
              <a:t>BASTAVA TENERE L’ORDINE,             -SAPER MOTIVARE E APPASSIONARE</a:t>
            </a:r>
          </a:p>
          <a:p>
            <a:pPr marL="0" indent="0">
              <a:buNone/>
            </a:pPr>
            <a:r>
              <a:rPr lang="it-IT" sz="2400" dirty="0"/>
              <a:t>LA DISCIPLINA E SVOLGERE                GLI STUDENTI</a:t>
            </a:r>
          </a:p>
          <a:p>
            <a:pPr marL="0" indent="0">
              <a:buNone/>
            </a:pPr>
            <a:r>
              <a:rPr lang="it-IT" sz="2400" dirty="0"/>
              <a:t>IL PROGRAMMA                                 -CHIARIRE GLI OBIETTIVI FORMATIVI</a:t>
            </a:r>
          </a:p>
          <a:p>
            <a:pPr marL="0" indent="0">
              <a:buNone/>
            </a:pPr>
            <a:r>
              <a:rPr lang="it-IT" sz="2400" dirty="0"/>
              <a:t>                                                              -PRENDERE PER MANO LO</a:t>
            </a:r>
          </a:p>
          <a:p>
            <a:pPr marL="0" indent="0">
              <a:buNone/>
            </a:pPr>
            <a:r>
              <a:rPr lang="it-IT" sz="2400" dirty="0"/>
              <a:t>                                                               STUDENTE E ACCOMPAGNARLO </a:t>
            </a:r>
          </a:p>
          <a:p>
            <a:pPr marL="0" indent="0">
              <a:buNone/>
            </a:pPr>
            <a:r>
              <a:rPr lang="it-IT" sz="2400" dirty="0"/>
              <a:t>                                                               NEL SUO PERCORSO FORMATIVO</a:t>
            </a:r>
          </a:p>
          <a:p>
            <a:pPr marL="0" indent="0">
              <a:buNone/>
            </a:pPr>
            <a:r>
              <a:rPr lang="it-IT" sz="2400" dirty="0"/>
              <a:t>                                                              -ESSERE </a:t>
            </a:r>
            <a:r>
              <a:rPr lang="it-IT" sz="2400" b="1" dirty="0"/>
              <a:t>FACILITATORE DELL’ APPRENDIMENTO </a:t>
            </a:r>
          </a:p>
        </p:txBody>
      </p:sp>
    </p:spTree>
    <p:extLst>
      <p:ext uri="{BB962C8B-B14F-4D97-AF65-F5344CB8AC3E}">
        <p14:creationId xmlns:p14="http://schemas.microsoft.com/office/powerpoint/2010/main" val="423073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A6CF755-1861-41E2-9EFE-664BA2C9C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it-IT" sz="3600" b="1" dirty="0">
                <a:solidFill>
                  <a:srgbClr val="FFFFFF"/>
                </a:solidFill>
              </a:rPr>
              <a:t>ATTEGGIAMENTI ERRATI E RICORRENTI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D7C171-8F00-4543-AC5C-ABE812B96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511388"/>
            <a:ext cx="7153853" cy="6231244"/>
          </a:xfrm>
        </p:spPr>
        <p:txBody>
          <a:bodyPr anchor="ctr">
            <a:normAutofit fontScale="92500" lnSpcReduction="10000"/>
          </a:bodyPr>
          <a:lstStyle/>
          <a:p>
            <a:r>
              <a:rPr lang="it-IT" sz="3000" dirty="0"/>
              <a:t>I BIMBI/RAGAZZI D’OGGI….</a:t>
            </a:r>
          </a:p>
          <a:p>
            <a:r>
              <a:rPr lang="it-IT" sz="3000" dirty="0"/>
              <a:t>AI TEMPI MIEI</a:t>
            </a:r>
          </a:p>
          <a:p>
            <a:r>
              <a:rPr lang="it-IT" sz="3000" dirty="0"/>
              <a:t>COLPA DELLA TECNOLOGIA, GLI SMARTPHONE</a:t>
            </a:r>
          </a:p>
          <a:p>
            <a:r>
              <a:rPr lang="it-IT" sz="3000" dirty="0"/>
              <a:t>TUTTA COLPA DEI GENITORI…</a:t>
            </a:r>
          </a:p>
          <a:p>
            <a:r>
              <a:rPr lang="it-IT" sz="3000" dirty="0"/>
              <a:t>NON CI POSSO FAR NIENTE, MI MANCANO I MATERIALI</a:t>
            </a:r>
          </a:p>
          <a:p>
            <a:r>
              <a:rPr lang="it-IT" sz="3000" dirty="0"/>
              <a:t>E’ COLPA DEI COLLEGHI (TROPPO PERMISSIVI O AUTORITARI)</a:t>
            </a:r>
          </a:p>
          <a:p>
            <a:r>
              <a:rPr lang="it-IT" sz="3000" dirty="0"/>
              <a:t>TROPPI ALUNNI DIFFICILI</a:t>
            </a:r>
          </a:p>
          <a:p>
            <a:r>
              <a:rPr lang="it-IT" sz="3000" dirty="0"/>
              <a:t>NON CAPISCONO NIENTE</a:t>
            </a:r>
          </a:p>
          <a:p>
            <a:r>
              <a:rPr lang="it-IT" sz="3000" dirty="0"/>
              <a:t>HO SEMPRE FATTO COSI’…PERCHE’ DEVO CAMBIARE?</a:t>
            </a:r>
          </a:p>
          <a:p>
            <a:r>
              <a:rPr lang="it-IT" sz="3000" dirty="0"/>
              <a:t>NELLE ALTRE CLASSI NON HO PROBLEMI E QUI SI: DUNQUE, E’COLPA DEGLI ALUNNI</a:t>
            </a:r>
          </a:p>
          <a:p>
            <a:endParaRPr lang="it-IT" sz="2000" dirty="0"/>
          </a:p>
          <a:p>
            <a:pPr marL="0" indent="0"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165385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69E805-5428-442F-ABDC-CECEF3950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it-IT" b="1" dirty="0"/>
            </a:br>
            <a:r>
              <a:rPr lang="it-IT" b="1" dirty="0"/>
              <a:t>GESTIRE LA</a:t>
            </a:r>
            <a:br>
              <a:rPr lang="it-IT" b="1" dirty="0"/>
            </a:br>
            <a:r>
              <a:rPr lang="it-IT" b="1" dirty="0"/>
              <a:t>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</a:rPr>
              <a:t>DISCIPLINA</a:t>
            </a:r>
            <a:r>
              <a:rPr lang="it-IT" b="1" dirty="0"/>
              <a:t>/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CLASSE</a:t>
            </a:r>
            <a:br>
              <a:rPr lang="it-IT" b="1" dirty="0">
                <a:solidFill>
                  <a:schemeClr val="accent6">
                    <a:lumMod val="75000"/>
                  </a:schemeClr>
                </a:solidFill>
              </a:rPr>
            </a:b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80B199-C883-4BD0-B64E-833AA1E1F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31" y="1982623"/>
            <a:ext cx="11392677" cy="4128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>
                <a:solidFill>
                  <a:schemeClr val="accent2">
                    <a:lumMod val="75000"/>
                  </a:schemeClr>
                </a:solidFill>
              </a:rPr>
              <a:t>                   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DISCIPLINA                                                                        </a:t>
            </a:r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CLASSE</a:t>
            </a:r>
            <a:endParaRPr lang="it-IT" sz="2400" b="1" i="0" u="none" strike="noStrike" baseline="0" dirty="0">
              <a:latin typeface="Trebuchet MS" panose="020B0603020202020204" pitchFamily="34" charset="0"/>
            </a:endParaRPr>
          </a:p>
          <a:p>
            <a:endParaRPr lang="it-IT" sz="2000" b="1" i="1" u="none" strike="noStrike" baseline="0" dirty="0">
              <a:latin typeface="Trebuchet MS" panose="020B0603020202020204" pitchFamily="34" charset="0"/>
            </a:endParaRPr>
          </a:p>
          <a:p>
            <a:r>
              <a:rPr lang="it-IT" sz="2000" b="1" i="1" u="none" strike="noStrike" baseline="0" dirty="0">
                <a:latin typeface="Trebuchet MS" panose="020B0603020202020204" pitchFamily="34" charset="0"/>
              </a:rPr>
              <a:t>Riprendere il singolo allievo                                 - Organizzare un ambiente «facilitante»</a:t>
            </a:r>
          </a:p>
          <a:p>
            <a:r>
              <a:rPr lang="it-IT" sz="2000" b="1" i="1" u="none" strike="noStrike" baseline="0" dirty="0">
                <a:latin typeface="Trebuchet MS" panose="020B0603020202020204" pitchFamily="34" charset="0"/>
              </a:rPr>
              <a:t>Ammonire il comportamento maleducato                l’apprendimento </a:t>
            </a:r>
            <a:endParaRPr lang="it-IT" sz="20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000" b="1" i="1" u="none" strike="noStrike" baseline="0" dirty="0">
                <a:latin typeface="Trebuchet MS" panose="020B0603020202020204" pitchFamily="34" charset="0"/>
              </a:rPr>
              <a:t>Rimproverare chi chiacchiera                               - Promuovere motivazione e interesse</a:t>
            </a:r>
            <a:endParaRPr lang="it-IT" sz="20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000" b="1" i="1" u="none" strike="noStrike" baseline="0" dirty="0">
                <a:latin typeface="Trebuchet MS" panose="020B0603020202020204" pitchFamily="34" charset="0"/>
              </a:rPr>
              <a:t>Richiamare chi si muove senza permesso              - Incoraggiare la partecipazione</a:t>
            </a:r>
            <a:endParaRPr lang="it-IT" sz="20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000" b="1" i="1" u="none" strike="noStrike" baseline="0" dirty="0">
                <a:latin typeface="Trebuchet MS" panose="020B0603020202020204" pitchFamily="34" charset="0"/>
              </a:rPr>
              <a:t>Criticare gli atteggiamenti inopportuni                - Progettare le lezioni</a:t>
            </a:r>
            <a:endParaRPr lang="it-IT" sz="20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000" b="1" i="1" u="none" strike="noStrike" baseline="0" dirty="0">
                <a:latin typeface="Trebuchet MS" panose="020B0603020202020204" pitchFamily="34" charset="0"/>
              </a:rPr>
              <a:t>Minacciare gli alunni con conseguenze negative   - Organizzare spazi, tempi e materiale</a:t>
            </a:r>
            <a:endParaRPr lang="it-IT" sz="2000" b="0" i="0" u="none" strike="noStrike" baseline="0" dirty="0">
              <a:latin typeface="Trebuchet MS" panose="020B0603020202020204" pitchFamily="34" charset="0"/>
            </a:endParaRPr>
          </a:p>
          <a:p>
            <a:endParaRPr lang="it-IT" sz="2400" b="0" i="0" u="none" strike="noStrike" baseline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it-IT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227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17661B-1983-4B95-9B0F-F5F34B586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PAROLE CHIAVI NEL PROCESSO DI GESTIONE DELLA CLASSE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498892-6949-4203-92F5-4267CE2C8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it-IT" sz="40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it-IT" sz="4000" b="1" dirty="0">
                <a:solidFill>
                  <a:srgbClr val="C00000"/>
                </a:solidFill>
              </a:rPr>
              <a:t>ACCOGLIENZA</a:t>
            </a:r>
          </a:p>
          <a:p>
            <a:pPr marL="0" indent="0" algn="ctr">
              <a:buNone/>
            </a:pPr>
            <a:endParaRPr lang="it-IT" sz="40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it-IT" sz="4000" b="1" dirty="0">
                <a:solidFill>
                  <a:srgbClr val="C00000"/>
                </a:solidFill>
              </a:rPr>
              <a:t>OSSERVAZIONE </a:t>
            </a:r>
          </a:p>
          <a:p>
            <a:pPr marL="0" indent="0" algn="ctr">
              <a:buNone/>
            </a:pPr>
            <a:endParaRPr lang="it-IT" sz="40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it-IT" sz="4000" b="1" dirty="0">
                <a:solidFill>
                  <a:srgbClr val="C00000"/>
                </a:solidFill>
              </a:rPr>
              <a:t>INCLUSIONE</a:t>
            </a:r>
          </a:p>
        </p:txBody>
      </p:sp>
    </p:spTree>
    <p:extLst>
      <p:ext uri="{BB962C8B-B14F-4D97-AF65-F5344CB8AC3E}">
        <p14:creationId xmlns:p14="http://schemas.microsoft.com/office/powerpoint/2010/main" val="3397784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D14356B-70FA-4C5A-9A62-BA012935C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it-IT" b="1">
                <a:solidFill>
                  <a:srgbClr val="FFFFFF"/>
                </a:solidFill>
              </a:rPr>
              <a:t>CLIMA POSITIVO</a:t>
            </a:r>
          </a:p>
        </p:txBody>
      </p:sp>
      <p:sp>
        <p:nvSpPr>
          <p:cNvPr id="2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3DB44630-CFC3-40BA-AA06-E795A914A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it-IT" sz="2400" dirty="0"/>
              <a:t>•</a:t>
            </a:r>
            <a:r>
              <a:rPr lang="it-IT" sz="2400" b="1" dirty="0"/>
              <a:t>Il rispetto per l'allievo</a:t>
            </a:r>
            <a:r>
              <a:rPr lang="it-IT" sz="2400" dirty="0"/>
              <a:t>: occorre rispettare l'allievo anche quando commette azioni inappropriate o quando fallisce nei suoi compiti</a:t>
            </a:r>
          </a:p>
          <a:p>
            <a:pPr marL="0" indent="0">
              <a:buNone/>
            </a:pPr>
            <a:r>
              <a:rPr lang="it-IT" sz="2400" dirty="0"/>
              <a:t>•</a:t>
            </a:r>
            <a:r>
              <a:rPr lang="it-IT" sz="2400" b="1" dirty="0"/>
              <a:t>Non avere per gli allievi attenzioni  personali</a:t>
            </a:r>
            <a:r>
              <a:rPr lang="it-IT" sz="2400" dirty="0"/>
              <a:t>. Offrire a tutti le medesime attenzioni. </a:t>
            </a:r>
            <a:r>
              <a:rPr lang="it-IT" sz="2400" dirty="0" err="1"/>
              <a:t>Cio'</a:t>
            </a:r>
            <a:r>
              <a:rPr lang="it-IT" sz="2400" dirty="0"/>
              <a:t> che </a:t>
            </a:r>
            <a:r>
              <a:rPr lang="it-IT" sz="2400" dirty="0" err="1"/>
              <a:t>puo'</a:t>
            </a:r>
            <a:r>
              <a:rPr lang="it-IT" sz="2400" dirty="0"/>
              <a:t> inficiare un clima di classe positivo sono le gelosie che nascono quando gli alunni non sono trattati con equità….</a:t>
            </a:r>
          </a:p>
          <a:p>
            <a:pPr marL="0" indent="0">
              <a:buNone/>
            </a:pPr>
            <a:r>
              <a:rPr lang="it-IT" sz="2400" dirty="0"/>
              <a:t>•</a:t>
            </a:r>
            <a:r>
              <a:rPr lang="it-IT" sz="2400" b="1" dirty="0"/>
              <a:t>Sorridere </a:t>
            </a:r>
            <a:r>
              <a:rPr lang="it-IT" sz="2400" dirty="0"/>
              <a:t>per promuovere un rapporto positivo, </a:t>
            </a:r>
            <a:r>
              <a:rPr lang="it-IT" sz="2400" b="1" dirty="0"/>
              <a:t>sollecitare il dialogo</a:t>
            </a:r>
          </a:p>
          <a:p>
            <a:pPr marL="0" indent="0">
              <a:buNone/>
            </a:pPr>
            <a:r>
              <a:rPr lang="it-IT" sz="2400" dirty="0"/>
              <a:t>•</a:t>
            </a:r>
            <a:r>
              <a:rPr lang="it-IT" sz="2400" b="1" dirty="0"/>
              <a:t>Favorire l'accoglienza</a:t>
            </a:r>
          </a:p>
          <a:p>
            <a:pPr marL="0" indent="0">
              <a:buNone/>
            </a:pPr>
            <a:r>
              <a:rPr lang="it-IT" sz="2400" dirty="0"/>
              <a:t>•</a:t>
            </a:r>
            <a:r>
              <a:rPr lang="it-IT" sz="2400" b="1" dirty="0"/>
              <a:t>Evitare il sarcasmo</a:t>
            </a:r>
            <a:r>
              <a:rPr lang="it-IT" sz="2400" dirty="0"/>
              <a:t>…l'alunno deriso si percepisce come un corpo estraneo </a:t>
            </a:r>
          </a:p>
          <a:p>
            <a:pPr marL="0" indent="0">
              <a:buNone/>
            </a:pPr>
            <a:r>
              <a:rPr lang="it-IT" sz="2400" dirty="0"/>
              <a:t>•</a:t>
            </a:r>
            <a:r>
              <a:rPr lang="it-IT" sz="2400" b="1" dirty="0"/>
              <a:t>Ricordare i compleanni </a:t>
            </a:r>
          </a:p>
          <a:p>
            <a:pPr marL="0" indent="0">
              <a:buNone/>
            </a:pPr>
            <a:r>
              <a:rPr lang="it-IT" sz="2400" dirty="0"/>
              <a:t>•</a:t>
            </a:r>
            <a:r>
              <a:rPr lang="it-IT" sz="2400" b="1" dirty="0"/>
              <a:t>Usare parole di cortesia</a:t>
            </a:r>
          </a:p>
        </p:txBody>
      </p:sp>
    </p:spTree>
    <p:extLst>
      <p:ext uri="{BB962C8B-B14F-4D97-AF65-F5344CB8AC3E}">
        <p14:creationId xmlns:p14="http://schemas.microsoft.com/office/powerpoint/2010/main" val="41608249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A738D2F-691C-403C-89A0-92ECF2EA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IT" sz="5400" b="1" dirty="0"/>
              <a:t>ALTRE AZONI DEL DOCENTE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03FF96-918A-408B-9B69-4342223C8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6" y="2055812"/>
            <a:ext cx="11926230" cy="4659399"/>
          </a:xfrm>
        </p:spPr>
        <p:txBody>
          <a:bodyPr>
            <a:noAutofit/>
          </a:bodyPr>
          <a:lstStyle/>
          <a:p>
            <a:r>
              <a:rPr lang="it-IT" sz="3200" dirty="0"/>
              <a:t>SI MOSTRA COME  PUNTO  DI RIFERIMENTO </a:t>
            </a:r>
          </a:p>
          <a:p>
            <a:pPr marL="0" indent="0">
              <a:buNone/>
            </a:pPr>
            <a:r>
              <a:rPr lang="it-IT" sz="3200" dirty="0"/>
              <a:t>•CHIAMA PER NOME </a:t>
            </a:r>
          </a:p>
          <a:p>
            <a:pPr marL="0" indent="0">
              <a:buNone/>
            </a:pPr>
            <a:r>
              <a:rPr lang="it-IT" sz="3200" dirty="0"/>
              <a:t>•COMUNICA DI AVERE INTERESSE PER GLI STUDENTI COME </a:t>
            </a:r>
            <a:r>
              <a:rPr lang="it-IT" sz="3200" b="1" dirty="0"/>
              <a:t>PERSONE</a:t>
            </a:r>
          </a:p>
          <a:p>
            <a:pPr marL="0" indent="0">
              <a:buNone/>
            </a:pPr>
            <a:r>
              <a:rPr lang="it-IT" sz="3200" dirty="0"/>
              <a:t>•TRASMETTE  FIDUCIA </a:t>
            </a:r>
          </a:p>
          <a:p>
            <a:pPr marL="0" indent="0">
              <a:buNone/>
            </a:pPr>
            <a:r>
              <a:rPr lang="it-IT" sz="3200" dirty="0"/>
              <a:t>•SI PRESENTA IN  MODO  POSITIVO  PER  TRASMETTERE ENERGIA</a:t>
            </a:r>
          </a:p>
          <a:p>
            <a:pPr marL="0" indent="0">
              <a:buNone/>
            </a:pPr>
            <a:r>
              <a:rPr lang="it-IT" sz="3200" dirty="0"/>
              <a:t>•CONOSCE CIO'  CHE ACCADE  INTORNO A LUI NELLA  CLASSE  IN  MODO  DA ESSERE  DENTRO  LE  DINAMICHE</a:t>
            </a:r>
          </a:p>
        </p:txBody>
      </p:sp>
    </p:spTree>
    <p:extLst>
      <p:ext uri="{BB962C8B-B14F-4D97-AF65-F5344CB8AC3E}">
        <p14:creationId xmlns:p14="http://schemas.microsoft.com/office/powerpoint/2010/main" val="32234135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028005D-3EDB-438B-BF62-2999F1C2B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019"/>
          </a:xfrm>
        </p:spPr>
        <p:txBody>
          <a:bodyPr>
            <a:normAutofit/>
          </a:bodyPr>
          <a:lstStyle/>
          <a:p>
            <a:pPr algn="ctr"/>
            <a:r>
              <a:rPr lang="it-IT" sz="5400" b="1" dirty="0"/>
              <a:t>I TEMPI DI LAVORO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F6773C-E803-4BB2-BDBE-4A510EA4E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036" y="1695661"/>
            <a:ext cx="11209618" cy="44856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/>
              <a:t>Una delle cose che più ostacolano una buona organizzazione è sbagliare le valutazioni relative ai tempi di svolgimento di un'attività.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b="1" dirty="0"/>
              <a:t>Sottostimare</a:t>
            </a:r>
            <a:r>
              <a:rPr lang="it-IT" sz="2400" dirty="0"/>
              <a:t> i tempi di esecuzione di un'attività conduce a:</a:t>
            </a:r>
          </a:p>
          <a:p>
            <a:pPr marL="0" indent="0">
              <a:buNone/>
            </a:pPr>
            <a:r>
              <a:rPr lang="it-IT" sz="2400" dirty="0"/>
              <a:t>-un maggior numero di errori da parte degli alunni nello svolgimento dell'attività; </a:t>
            </a:r>
          </a:p>
          <a:p>
            <a:pPr marL="0" indent="0">
              <a:buNone/>
            </a:pPr>
            <a:r>
              <a:rPr lang="it-IT" sz="2400" dirty="0"/>
              <a:t>-compiti incompleti che necessitano di essere terminati in altri momenti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b="1" dirty="0"/>
              <a:t>Sovrastimare </a:t>
            </a:r>
            <a:r>
              <a:rPr lang="it-IT" sz="2400" dirty="0"/>
              <a:t>i tempi di esecuzione di un'attività conduce a: </a:t>
            </a:r>
          </a:p>
          <a:p>
            <a:pPr marL="0" indent="0">
              <a:buNone/>
            </a:pPr>
            <a:r>
              <a:rPr lang="it-IT" sz="2400" dirty="0"/>
              <a:t>-creare dei tempi morti, difficili da gestire;</a:t>
            </a:r>
          </a:p>
          <a:p>
            <a:pPr marL="0" indent="0">
              <a:buNone/>
            </a:pPr>
            <a:r>
              <a:rPr lang="it-IT" sz="2400" dirty="0"/>
              <a:t>-un senso di monotonia da parte  degli alunni; </a:t>
            </a:r>
          </a:p>
          <a:p>
            <a:pPr marL="0" indent="0">
              <a:buNone/>
            </a:pPr>
            <a:r>
              <a:rPr lang="it-IT" sz="2400" dirty="0"/>
              <a:t>-maggiore distrazione da parte degli allievi (tanto c’è tempo)</a:t>
            </a:r>
          </a:p>
        </p:txBody>
      </p:sp>
    </p:spTree>
    <p:extLst>
      <p:ext uri="{BB962C8B-B14F-4D97-AF65-F5344CB8AC3E}">
        <p14:creationId xmlns:p14="http://schemas.microsoft.com/office/powerpoint/2010/main" val="761675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1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F9F19AE-0AEC-40DF-96ED-80D6BAC8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 anchor="t">
            <a:normAutofit/>
          </a:bodyPr>
          <a:lstStyle/>
          <a:p>
            <a:r>
              <a:rPr lang="it-IT" sz="4600" b="1">
                <a:solidFill>
                  <a:srgbClr val="FFFFFF"/>
                </a:solidFill>
              </a:rPr>
              <a:t>A COSA FARE ATTENZIONE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B04A3086-02D9-0824-647B-D1188BFC20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605937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7604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FC38C0-BE32-416E-B404-F517F0B5F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pPr algn="ctr"/>
            <a:r>
              <a:rPr lang="it-IT" sz="5400" b="1" dirty="0"/>
              <a:t>IL CONTROLLO PROSSIMALE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6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176323-AD28-4A73-B123-3CC0CCA62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048" y="1854437"/>
            <a:ext cx="10733517" cy="4768554"/>
          </a:xfrm>
        </p:spPr>
        <p:txBody>
          <a:bodyPr anchor="t">
            <a:normAutofit/>
          </a:bodyPr>
          <a:lstStyle/>
          <a:p>
            <a:r>
              <a:rPr lang="it-IT" sz="2400" dirty="0"/>
              <a:t>Il controllo prossimale ha luogo quando intenzionalmente ci si  avvicina fisicamente all'allievo che sta disturbando l'attività in classe. Possono essere usate diverse modalità di controllo prossimale: </a:t>
            </a:r>
          </a:p>
          <a:p>
            <a:pPr marL="0" indent="0">
              <a:buNone/>
            </a:pPr>
            <a:r>
              <a:rPr lang="it-IT" sz="3200" dirty="0"/>
              <a:t>•orientare il proprio corpo verso l'allievo</a:t>
            </a:r>
          </a:p>
          <a:p>
            <a:pPr marL="0" indent="0">
              <a:buNone/>
            </a:pPr>
            <a:r>
              <a:rPr lang="it-IT" sz="3200" dirty="0"/>
              <a:t>•camminare verso di lui </a:t>
            </a:r>
          </a:p>
          <a:p>
            <a:pPr marL="0" indent="0">
              <a:buNone/>
            </a:pPr>
            <a:r>
              <a:rPr lang="it-IT" sz="3200" dirty="0"/>
              <a:t>•mettergli una mano sul banco</a:t>
            </a:r>
          </a:p>
          <a:p>
            <a:pPr marL="0" indent="0">
              <a:buNone/>
            </a:pPr>
            <a:r>
              <a:rPr lang="it-IT" sz="3200" dirty="0"/>
              <a:t>•toccare o rimuovere un oggetto che ha creato distrazione </a:t>
            </a:r>
          </a:p>
          <a:p>
            <a:pPr marL="0" indent="0">
              <a:buNone/>
            </a:pPr>
            <a:r>
              <a:rPr lang="it-IT" sz="3200" dirty="0"/>
              <a:t>•poggiare con gentilezza la mano su una spalla o sul braccio</a:t>
            </a:r>
          </a:p>
        </p:txBody>
      </p:sp>
    </p:spTree>
    <p:extLst>
      <p:ext uri="{BB962C8B-B14F-4D97-AF65-F5344CB8AC3E}">
        <p14:creationId xmlns:p14="http://schemas.microsoft.com/office/powerpoint/2010/main" val="1104963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6142A4-36A7-45F3-BB0D-8CF7E3113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pPr algn="ctr"/>
            <a:r>
              <a:rPr lang="it-IT" sz="5400" b="1" dirty="0"/>
              <a:t>IL CONTATTO OCULARE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6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965CC9-EAD0-4A9E-A229-FF2AAD263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1920239"/>
            <a:ext cx="10182562" cy="483948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3600" dirty="0"/>
              <a:t>Il  contatto oculare  è  un mezzo efficace  per comunicare agli  allievi  la  correttezza  o meno dei  loro comportamenti: </a:t>
            </a:r>
          </a:p>
          <a:p>
            <a:pPr marL="0" indent="0">
              <a:buNone/>
            </a:pPr>
            <a:endParaRPr lang="it-IT" sz="3600" dirty="0"/>
          </a:p>
          <a:p>
            <a:pPr marL="0" indent="0">
              <a:buNone/>
            </a:pPr>
            <a:r>
              <a:rPr lang="it-IT" sz="3600" dirty="0"/>
              <a:t>•Spalancare  gli  occhi....per confermare</a:t>
            </a:r>
          </a:p>
          <a:p>
            <a:pPr marL="0" indent="0">
              <a:buNone/>
            </a:pPr>
            <a:r>
              <a:rPr lang="it-IT" sz="3600" dirty="0"/>
              <a:t>•Socchiudere  gli  occhi....per bloccare </a:t>
            </a:r>
          </a:p>
          <a:p>
            <a:pPr marL="0" indent="0">
              <a:buNone/>
            </a:pPr>
            <a:r>
              <a:rPr lang="it-IT" sz="3600" dirty="0"/>
              <a:t>•Fissare  lo sguardo...per ammonire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8326431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5C7DB-E682-4F9D-A318-9A417B325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pPr algn="ctr"/>
            <a:r>
              <a:rPr lang="it-IT" sz="5400" b="1" dirty="0"/>
              <a:t>LE ESPRESSIONI FACCIALI</a:t>
            </a:r>
          </a:p>
        </p:txBody>
      </p:sp>
      <p:sp>
        <p:nvSpPr>
          <p:cNvPr id="53" name="Freeform: Shape 16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6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18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20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Segnaposto contenuto 2">
            <a:extLst>
              <a:ext uri="{FF2B5EF4-FFF2-40B4-BE49-F238E27FC236}">
                <a16:creationId xmlns:a16="http://schemas.microsoft.com/office/drawing/2014/main" id="{3F434CB9-E249-4F78-BE8A-13C7919E7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240" y="1920240"/>
            <a:ext cx="10622422" cy="493776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2400" dirty="0"/>
              <a:t>L'espressività del viso permette di comunicare contemporaneamente  a </a:t>
            </a:r>
            <a:r>
              <a:rPr lang="it-IT" sz="2400" dirty="0" err="1"/>
              <a:t>piu’</a:t>
            </a:r>
            <a:r>
              <a:rPr lang="it-IT" sz="2400" dirty="0"/>
              <a:t> persone messaggi diversi.</a:t>
            </a:r>
          </a:p>
          <a:p>
            <a:pPr marL="0" indent="0">
              <a:buNone/>
            </a:pPr>
            <a:r>
              <a:rPr lang="it-IT" dirty="0"/>
              <a:t>Si possono usare le espressioni facciali per: </a:t>
            </a:r>
          </a:p>
          <a:p>
            <a:pPr marL="0" indent="0">
              <a:buNone/>
            </a:pPr>
            <a:r>
              <a:rPr lang="it-IT" dirty="0"/>
              <a:t>•manifestare sconcerto per un comportamento negativo, bloccandolo  sul nascere </a:t>
            </a:r>
          </a:p>
          <a:p>
            <a:pPr marL="0" indent="0">
              <a:buNone/>
            </a:pPr>
            <a:r>
              <a:rPr lang="it-IT" dirty="0"/>
              <a:t>•mostrare rammarico per un atteggiamento scorretto</a:t>
            </a:r>
          </a:p>
          <a:p>
            <a:pPr marL="0" indent="0">
              <a:buNone/>
            </a:pPr>
            <a:r>
              <a:rPr lang="it-IT" dirty="0"/>
              <a:t>•manifestare  approvazione, elogiando con la  sola  espressione  del viso</a:t>
            </a:r>
          </a:p>
          <a:p>
            <a:pPr marL="0" indent="0">
              <a:buNone/>
            </a:pPr>
            <a:r>
              <a:rPr lang="it-IT" dirty="0"/>
              <a:t>•entrare in sintonia  </a:t>
            </a:r>
          </a:p>
          <a:p>
            <a:pPr marL="0" indent="0">
              <a:buNone/>
            </a:pPr>
            <a:r>
              <a:rPr lang="it-IT" dirty="0"/>
              <a:t>•mostrare complicità</a:t>
            </a:r>
          </a:p>
        </p:txBody>
      </p:sp>
    </p:spTree>
    <p:extLst>
      <p:ext uri="{BB962C8B-B14F-4D97-AF65-F5344CB8AC3E}">
        <p14:creationId xmlns:p14="http://schemas.microsoft.com/office/powerpoint/2010/main" val="6351429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D22D65-F210-4761-952C-AEC8E513F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it-IT" sz="5400" b="1" dirty="0"/>
              <a:t>STARE IN  PIEDI  E CAMMINARE!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6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61D264-C60C-4C47-A25F-526003371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140" y="1920239"/>
            <a:ext cx="10630967" cy="4788209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it-IT" sz="3200" dirty="0"/>
              <a:t>Lavorare in piedi fra i banchi, serve ad accorgersi subito se un allievo ha difficoltà a svolgere un compito, se ha bisogno di aiuto </a:t>
            </a:r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r>
              <a:rPr lang="it-IT" sz="3200" dirty="0"/>
              <a:t>Ciò aiuta a creare un clima di classe positivo </a:t>
            </a:r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r>
              <a:rPr lang="it-IT" sz="3200" dirty="0"/>
              <a:t>Lo stare in piedi permette al docente di governare la situazione sul  piano sia comportamentale che didattico.</a:t>
            </a:r>
          </a:p>
        </p:txBody>
      </p:sp>
    </p:spTree>
    <p:extLst>
      <p:ext uri="{BB962C8B-B14F-4D97-AF65-F5344CB8AC3E}">
        <p14:creationId xmlns:p14="http://schemas.microsoft.com/office/powerpoint/2010/main" val="1112325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9109B8-A25C-4D45-A7D1-BEBF92FC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92452"/>
          </a:xfrm>
        </p:spPr>
        <p:txBody>
          <a:bodyPr>
            <a:normAutofit/>
          </a:bodyPr>
          <a:lstStyle/>
          <a:p>
            <a:pPr algn="ctr"/>
            <a:r>
              <a:rPr lang="it-IT" sz="5400" b="1" dirty="0"/>
              <a:t>COME PARLARE IN CLASSE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6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BE7B37-27E2-4434-B75D-290C24D88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70" y="1777524"/>
            <a:ext cx="10989892" cy="5691499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it-IT" sz="2400" dirty="0"/>
              <a:t>La maggior parte dei docenti associa la necessità di usare un tono di voce alto quando riprende comportamenti indisciplinati. Invece, avere un tono di voce pacato è essenziale nel gestire i momenti difficili sul  piano comportamentale.</a:t>
            </a:r>
          </a:p>
          <a:p>
            <a:pPr marL="0" indent="0">
              <a:buNone/>
            </a:pPr>
            <a:r>
              <a:rPr lang="it-IT" sz="2400" dirty="0"/>
              <a:t>•Parlare con toni sicuri: la voce deve comunicare con chiarezza i desideri del docente, i suoi  comandi, le sue aspettative senza esitazioni </a:t>
            </a:r>
          </a:p>
          <a:p>
            <a:pPr marL="0" indent="0">
              <a:buNone/>
            </a:pPr>
            <a:r>
              <a:rPr lang="it-IT" sz="2400" dirty="0"/>
              <a:t>•Parlare con voce alta senza urlare: tutti ascoltano meglio un tono di voce forte, chiaro, sollecitando l’attenzione</a:t>
            </a:r>
          </a:p>
          <a:p>
            <a:pPr marL="0" indent="0">
              <a:buNone/>
            </a:pPr>
            <a:r>
              <a:rPr lang="it-IT" sz="2400" dirty="0"/>
              <a:t>•Parlare rispettando gli altri, non prevaricando le idee degli alunni</a:t>
            </a:r>
          </a:p>
          <a:p>
            <a:pPr marL="0" indent="0">
              <a:buNone/>
            </a:pPr>
            <a:r>
              <a:rPr lang="it-IT" sz="2400" dirty="0"/>
              <a:t>•Parlare uno per volta: mentre parla, l'insegnante  pretende che i ragazzi lo ascoltino in silenzio; a sua volta, però, deve fare silenzio quando un allievo esprime la propria opinione </a:t>
            </a:r>
          </a:p>
          <a:p>
            <a:pPr marL="0" indent="0">
              <a:buNone/>
            </a:pPr>
            <a:r>
              <a:rPr lang="it-IT" sz="2400" dirty="0"/>
              <a:t>•Parlare con tono di voce fermo, ma non aggressivo, quando si rimproverano comportamenti negativi </a:t>
            </a:r>
          </a:p>
          <a:p>
            <a:pPr marL="0" indent="0">
              <a:buNone/>
            </a:pPr>
            <a:r>
              <a:rPr lang="it-IT" sz="2400" dirty="0"/>
              <a:t>Al  contrario, avere un tono di voce pacato è essenziale nel gestire i momenti difficili sul  piano comportamentale.</a:t>
            </a:r>
          </a:p>
        </p:txBody>
      </p:sp>
    </p:spTree>
    <p:extLst>
      <p:ext uri="{BB962C8B-B14F-4D97-AF65-F5344CB8AC3E}">
        <p14:creationId xmlns:p14="http://schemas.microsoft.com/office/powerpoint/2010/main" val="21615691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FE0260-5C73-4050-B039-C1FAA30D4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pPr algn="ctr"/>
            <a:r>
              <a:rPr lang="it-IT" sz="5400" b="1" dirty="0"/>
              <a:t>IO E TU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656C0A-CF0A-498B-A585-257798A37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412" y="1811708"/>
            <a:ext cx="10930070" cy="504629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dirty="0"/>
              <a:t> </a:t>
            </a:r>
            <a:r>
              <a:rPr lang="it-IT" b="1" dirty="0"/>
              <a:t>“TU”   </a:t>
            </a:r>
            <a:r>
              <a:rPr lang="it-IT" dirty="0"/>
              <a:t>E'  </a:t>
            </a:r>
            <a:r>
              <a:rPr lang="it-IT" dirty="0" err="1"/>
              <a:t>piu'</a:t>
            </a:r>
            <a:r>
              <a:rPr lang="it-IT" dirty="0"/>
              <a:t>  facile  individuare  nella  relazione  insegnanti-allievi  messaggi che  contengono il  “tu”, per esempio:</a:t>
            </a:r>
          </a:p>
          <a:p>
            <a:pPr marL="0" indent="0">
              <a:buNone/>
            </a:pPr>
            <a:r>
              <a:rPr lang="it-IT" dirty="0"/>
              <a:t>•(tu) finiscila! •(tu) faresti  meglio a  calmarti! •(tu) fai  come  ti  ho detto! •(tu)non ti  comporti  in modo maturo!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Sono invece  da  preferire  le  comunicazioni  in prima  persona, che permettono di  rispettare  l'allievo e  di  non provocare  in lui  sentimenti  di  inadeguatezza (</a:t>
            </a:r>
            <a:r>
              <a:rPr lang="it-IT" b="1" dirty="0"/>
              <a:t>«IO»</a:t>
            </a:r>
            <a:r>
              <a:rPr lang="it-IT" dirty="0"/>
              <a:t>)</a:t>
            </a:r>
            <a:r>
              <a:rPr lang="it-IT" b="1" dirty="0"/>
              <a:t>: </a:t>
            </a:r>
          </a:p>
          <a:p>
            <a:pPr marL="0" indent="0">
              <a:buNone/>
            </a:pPr>
            <a:r>
              <a:rPr lang="it-IT" dirty="0"/>
              <a:t>•(io) sono infastidita/o  da  tutto questo rumore •(io) sono proprio stanca/o  di  dover alzare  la  voce  per mantenere  l'ordine  in questa  classe •(io) non posso lavorare  se  continuate   a  parlare  tra  di  voi! </a:t>
            </a:r>
          </a:p>
        </p:txBody>
      </p:sp>
    </p:spTree>
    <p:extLst>
      <p:ext uri="{BB962C8B-B14F-4D97-AF65-F5344CB8AC3E}">
        <p14:creationId xmlns:p14="http://schemas.microsoft.com/office/powerpoint/2010/main" val="6550871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808954D-49F5-4A9F-93E9-5CB081BB8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ctr"/>
            <a:r>
              <a:rPr lang="it-IT" sz="6000" b="1" dirty="0">
                <a:solidFill>
                  <a:srgbClr val="FFFFFF"/>
                </a:solidFill>
              </a:rPr>
              <a:t>CON LA FAMIGLIA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ABF41C97-3AD6-818E-D9EF-A8B7F39888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52069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2436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F291EC-80B0-4AC8-B962-7006D3C3F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5400" b="1" dirty="0">
                <a:solidFill>
                  <a:srgbClr val="FF0000"/>
                </a:solidFill>
              </a:rPr>
              <a:t>PER INSEGNARE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B8FBD7-5869-4E5D-B553-558C7E60B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43" y="1690688"/>
            <a:ext cx="11032621" cy="4693019"/>
          </a:xfrm>
        </p:spPr>
        <p:txBody>
          <a:bodyPr>
            <a:normAutofit/>
          </a:bodyPr>
          <a:lstStyle/>
          <a:p>
            <a:pPr algn="ctr"/>
            <a:endParaRPr lang="it-IT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it-IT" sz="3200" b="1" u="none" strike="noStrike" baseline="0" dirty="0">
                <a:latin typeface="Times New Roman" panose="02020603050405020304" pitchFamily="18" charset="0"/>
              </a:rPr>
              <a:t>CHI INSEGNA NON PUÒ DISPORRE </a:t>
            </a:r>
            <a:r>
              <a:rPr lang="it-IT" sz="3200" b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DI UN UNICO MODELLO </a:t>
            </a:r>
            <a:r>
              <a:rPr lang="it-IT" sz="32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FISSO CUI ISPIRARSI, MA </a:t>
            </a:r>
            <a:r>
              <a:rPr lang="it-IT" sz="3200" b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DEVE POSSEDERE UN METODO DUTTILE </a:t>
            </a:r>
            <a:r>
              <a:rPr lang="it-IT" sz="32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DA ADATTARE ALLE ESIGENZE FORMATIVE DEI SINGOLI STUDENTI E ALLE PARTICOLARI CAPACITÀ,</a:t>
            </a:r>
          </a:p>
          <a:p>
            <a:pPr marL="0" indent="0" algn="ctr">
              <a:buNone/>
            </a:pPr>
            <a:r>
              <a:rPr lang="it-IT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sz="32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IN MODO TALE DA GUIDARE LO STUDENTE VERSO UN APPRENDIMENTO AUTONOMO, SCOPO PRINCIPALE DELL’ATTIVITÀ DI INSEGNAMENTO</a:t>
            </a:r>
          </a:p>
          <a:p>
            <a:pPr algn="ctr"/>
            <a:endParaRPr lang="it-IT" sz="3200" b="0" i="0" u="none" strike="noStrike" baseline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39690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59F290-6315-43C1-B622-2660EE24F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 </a:t>
            </a:r>
            <a:r>
              <a:rPr lang="it-IT" b="1" dirty="0">
                <a:solidFill>
                  <a:srgbClr val="C00000"/>
                </a:solidFill>
              </a:rPr>
              <a:t>GESTIONE DI UN CONFLITTO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87DA97-6E32-4F49-89B6-DB18A0E01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/>
              <a:t> </a:t>
            </a:r>
            <a:r>
              <a:rPr lang="it-IT" dirty="0">
                <a:solidFill>
                  <a:srgbClr val="FF0000"/>
                </a:solidFill>
              </a:rPr>
              <a:t>MODALITA’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La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direzione</a:t>
            </a:r>
            <a:r>
              <a:rPr lang="it-IT" dirty="0"/>
              <a:t>    </a:t>
            </a:r>
            <a:r>
              <a:rPr lang="it-IT" sz="1800" b="1" dirty="0"/>
              <a:t>Autorità</a:t>
            </a:r>
            <a:r>
              <a:rPr lang="it-IT" sz="1800" dirty="0"/>
              <a:t>, direttive. Utile solo quando c’è pericolo sicurezza allievi (fuori controllo)</a:t>
            </a:r>
            <a:r>
              <a:rPr lang="it-IT" dirty="0"/>
              <a:t> </a:t>
            </a:r>
          </a:p>
          <a:p>
            <a:pPr marL="0" indent="0">
              <a:buNone/>
            </a:pPr>
            <a:r>
              <a:rPr lang="it-IT" dirty="0"/>
              <a:t>La </a:t>
            </a:r>
            <a:r>
              <a:rPr lang="it-IT" dirty="0">
                <a:solidFill>
                  <a:srgbClr val="00B0F0"/>
                </a:solidFill>
              </a:rPr>
              <a:t>mediazione</a:t>
            </a:r>
            <a:r>
              <a:rPr lang="it-IT" dirty="0"/>
              <a:t>     </a:t>
            </a:r>
            <a:r>
              <a:rPr lang="it-IT" sz="1800" dirty="0"/>
              <a:t>Gli stessi </a:t>
            </a:r>
            <a:r>
              <a:rPr lang="it-IT" sz="1800" b="1" dirty="0"/>
              <a:t>studenti</a:t>
            </a:r>
            <a:r>
              <a:rPr lang="it-IT" sz="1800" dirty="0"/>
              <a:t> elaborano il conflitto, </a:t>
            </a:r>
            <a:r>
              <a:rPr lang="it-IT" sz="1800" b="1" dirty="0"/>
              <a:t>trovando soluzioni</a:t>
            </a:r>
            <a:r>
              <a:rPr lang="it-IT" sz="1800" dirty="0"/>
              <a:t>. Imparzialità del mediatore e richiede tempo e fatica. Soluzione definitiva del problema</a:t>
            </a:r>
          </a:p>
          <a:p>
            <a:pPr marL="0" indent="0">
              <a:buNone/>
            </a:pPr>
            <a:r>
              <a:rPr lang="it-IT" dirty="0"/>
              <a:t>L’</a:t>
            </a:r>
            <a:r>
              <a:rPr lang="it-IT" dirty="0">
                <a:solidFill>
                  <a:schemeClr val="accent6"/>
                </a:solidFill>
              </a:rPr>
              <a:t>arbitraggio</a:t>
            </a:r>
            <a:r>
              <a:rPr lang="it-IT" dirty="0"/>
              <a:t>    </a:t>
            </a:r>
            <a:r>
              <a:rPr lang="it-IT" sz="1800" dirty="0"/>
              <a:t>Ruolo attivo del </a:t>
            </a:r>
            <a:r>
              <a:rPr lang="it-IT" sz="1800" b="1" dirty="0"/>
              <a:t>docente che indica soluzione </a:t>
            </a:r>
            <a:r>
              <a:rPr lang="it-IT" sz="1800" dirty="0"/>
              <a:t>conflitto, in breve tempo, dopo aver ascoltato le parti, ma non definitiva </a:t>
            </a:r>
          </a:p>
          <a:p>
            <a:pPr marL="0" indent="0">
              <a:buNone/>
            </a:pPr>
            <a:r>
              <a:rPr lang="it-IT" dirty="0"/>
              <a:t>La </a:t>
            </a:r>
            <a:r>
              <a:rPr lang="it-IT" dirty="0">
                <a:solidFill>
                  <a:srgbClr val="FF0000"/>
                </a:solidFill>
              </a:rPr>
              <a:t>sentenza</a:t>
            </a:r>
            <a:r>
              <a:rPr lang="it-IT" dirty="0"/>
              <a:t>    </a:t>
            </a:r>
            <a:r>
              <a:rPr lang="it-IT" sz="1800" dirty="0"/>
              <a:t>Il </a:t>
            </a:r>
            <a:r>
              <a:rPr lang="it-IT" sz="1800" b="1" dirty="0"/>
              <a:t>docente determina </a:t>
            </a:r>
            <a:r>
              <a:rPr lang="it-IT" sz="1800" dirty="0"/>
              <a:t>chi ha ragione e chi torto. L’equità del giudizio determina la credibilità docente </a:t>
            </a:r>
          </a:p>
          <a:p>
            <a:pPr marL="0" indent="0">
              <a:buNone/>
            </a:pPr>
            <a:r>
              <a:rPr lang="it-IT" dirty="0"/>
              <a:t>La </a:t>
            </a:r>
            <a:r>
              <a:rPr lang="it-IT" dirty="0">
                <a:solidFill>
                  <a:srgbClr val="FFC000"/>
                </a:solidFill>
              </a:rPr>
              <a:t>negoziazione</a:t>
            </a:r>
            <a:r>
              <a:rPr lang="it-IT" dirty="0"/>
              <a:t>    </a:t>
            </a:r>
            <a:r>
              <a:rPr lang="it-IT" sz="1800" dirty="0"/>
              <a:t>Si arriva ad una </a:t>
            </a:r>
            <a:r>
              <a:rPr lang="it-IT" sz="1800" b="1" dirty="0"/>
              <a:t>decisione condivisa </a:t>
            </a:r>
            <a:r>
              <a:rPr lang="it-IT" sz="1800" dirty="0"/>
              <a:t>partendo da posizioni diverse</a:t>
            </a: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73173694-8C00-406C-9768-F1425D22FECE}"/>
              </a:ext>
            </a:extLst>
          </p:cNvPr>
          <p:cNvCxnSpPr/>
          <p:nvPr/>
        </p:nvCxnSpPr>
        <p:spPr>
          <a:xfrm>
            <a:off x="2627832" y="3085032"/>
            <a:ext cx="2991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2375DCA3-0C4C-4614-B04B-A54CFEA7534F}"/>
              </a:ext>
            </a:extLst>
          </p:cNvPr>
          <p:cNvCxnSpPr/>
          <p:nvPr/>
        </p:nvCxnSpPr>
        <p:spPr>
          <a:xfrm>
            <a:off x="2999575" y="3606326"/>
            <a:ext cx="3332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0725F792-6C52-4352-9458-5831AB8C0CEA}"/>
              </a:ext>
            </a:extLst>
          </p:cNvPr>
          <p:cNvCxnSpPr/>
          <p:nvPr/>
        </p:nvCxnSpPr>
        <p:spPr>
          <a:xfrm>
            <a:off x="2674835" y="4392538"/>
            <a:ext cx="3247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A5A86343-30AC-4030-9930-3C3AC50F2927}"/>
              </a:ext>
            </a:extLst>
          </p:cNvPr>
          <p:cNvCxnSpPr/>
          <p:nvPr/>
        </p:nvCxnSpPr>
        <p:spPr>
          <a:xfrm>
            <a:off x="3179037" y="5896598"/>
            <a:ext cx="3076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458605F1-CB92-418C-8DD2-84BAD05F795E}"/>
              </a:ext>
            </a:extLst>
          </p:cNvPr>
          <p:cNvCxnSpPr/>
          <p:nvPr/>
        </p:nvCxnSpPr>
        <p:spPr>
          <a:xfrm>
            <a:off x="2627832" y="5127476"/>
            <a:ext cx="2991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2464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3B043F5-2B20-4054-A853-CA5C40AE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>
                <a:solidFill>
                  <a:srgbClr val="C00000"/>
                </a:solidFill>
              </a:rPr>
              <a:t>GESTIONE DI UN CONFLITTO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BF77A82C-C7A9-4EFF-9097-91995D2F0F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548017"/>
              </p:ext>
            </p:extLst>
          </p:nvPr>
        </p:nvGraphicFramePr>
        <p:xfrm>
          <a:off x="1350236" y="1546789"/>
          <a:ext cx="9517967" cy="4665630"/>
        </p:xfrm>
        <a:graphic>
          <a:graphicData uri="http://schemas.openxmlformats.org/drawingml/2006/table">
            <a:tbl>
              <a:tblPr/>
              <a:tblGrid>
                <a:gridCol w="9517967">
                  <a:extLst>
                    <a:ext uri="{9D8B030D-6E8A-4147-A177-3AD203B41FA5}">
                      <a16:colId xmlns:a16="http://schemas.microsoft.com/office/drawing/2014/main" val="4008768374"/>
                    </a:ext>
                  </a:extLst>
                </a:gridCol>
              </a:tblGrid>
              <a:tr h="90991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it-IT" sz="2400" b="1" i="1" u="none" strike="noStrike" dirty="0">
                          <a:solidFill>
                            <a:srgbClr val="16426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PENSARE SEMPRE AL CONFLITTO COME </a:t>
                      </a:r>
                      <a:r>
                        <a:rPr lang="it-IT" sz="2400" b="1" i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UN PROBLEMA DA GESTIRE NON COME UNA GUERRA DA COMBATTERE</a:t>
                      </a:r>
                      <a:endParaRPr lang="it-IT" sz="29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605" marR="109605" marT="1522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142938"/>
                  </a:ext>
                </a:extLst>
              </a:tr>
              <a:tr h="947618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it-IT" sz="2400" b="1" i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FRENARE L’IMPULSIVITA’ </a:t>
                      </a:r>
                      <a:r>
                        <a:rPr lang="it-IT" sz="2400" b="1" i="1" u="none" strike="noStrike" dirty="0">
                          <a:solidFill>
                            <a:srgbClr val="16426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E PRIMA DI AGIRE PROVARE OGNI VOLTA A CONTARE FINO A 10</a:t>
                      </a:r>
                      <a:endParaRPr lang="it-IT" sz="2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605" marR="109605" marT="1522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408681"/>
                  </a:ext>
                </a:extLst>
              </a:tr>
              <a:tr h="494138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it-IT" sz="24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EVITARE</a:t>
                      </a:r>
                      <a:r>
                        <a:rPr lang="it-IT" sz="2400" b="1" i="1" u="none" strike="noStrike" dirty="0">
                          <a:solidFill>
                            <a:srgbClr val="42AF5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it-IT" sz="2400" b="1" i="1" u="none" strike="noStrike" dirty="0">
                          <a:solidFill>
                            <a:srgbClr val="16426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DI METTERSI A FARE </a:t>
                      </a:r>
                      <a:r>
                        <a:rPr lang="it-IT" sz="2400" b="1" i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IL MURO CONTRO MURO</a:t>
                      </a:r>
                      <a:endParaRPr lang="it-IT" sz="29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605" marR="109605" marT="1522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2557624"/>
                  </a:ext>
                </a:extLst>
              </a:tr>
              <a:tr h="90991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it-IT" sz="2400" b="1" i="1" u="none" strike="noStrike" dirty="0">
                          <a:solidFill>
                            <a:srgbClr val="16426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VALORIZZARE E </a:t>
                      </a:r>
                      <a:r>
                        <a:rPr lang="it-IT" sz="2400" b="1" i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RISPETTARE LE RAGIONI </a:t>
                      </a:r>
                      <a:r>
                        <a:rPr lang="it-IT" sz="2400" b="1" i="1" u="none" strike="noStrike" dirty="0">
                          <a:solidFill>
                            <a:srgbClr val="16426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E I CONTENUTI ESPRESSI </a:t>
                      </a:r>
                      <a:r>
                        <a:rPr lang="it-IT" sz="24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DALL’ ALTRO</a:t>
                      </a:r>
                      <a:endParaRPr lang="it-IT" sz="29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605" marR="109605" marT="1522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632445"/>
                  </a:ext>
                </a:extLst>
              </a:tr>
              <a:tr h="90991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it-IT" sz="2400" b="1" i="1" u="none" strike="noStrike" dirty="0">
                          <a:solidFill>
                            <a:srgbClr val="16426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EVITARE DI RIMPROVERARE E IMPEGNARSI AD </a:t>
                      </a:r>
                      <a:r>
                        <a:rPr lang="it-IT" sz="24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ADOTTARE METODI </a:t>
                      </a:r>
                      <a:r>
                        <a:rPr lang="it-IT" sz="2400" b="1" i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DI CRITICA COSTRUTTIVA</a:t>
                      </a:r>
                      <a:endParaRPr lang="it-IT" sz="29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605" marR="109605" marT="1522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775"/>
                  </a:ext>
                </a:extLst>
              </a:tr>
              <a:tr h="494138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it-IT" sz="2400" b="1" i="1" u="none" strike="noStrike" dirty="0">
                          <a:solidFill>
                            <a:srgbClr val="16426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NON AVERE PAURA DI </a:t>
                      </a:r>
                      <a:r>
                        <a:rPr lang="it-IT" sz="2400" b="1" i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DIRE DI NO </a:t>
                      </a:r>
                      <a:r>
                        <a:rPr lang="it-IT" sz="2400" b="1" i="1" u="none" strike="noStrike" dirty="0">
                          <a:solidFill>
                            <a:srgbClr val="16426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rebuchet MS" panose="020B0603020202020204" pitchFamily="34" charset="0"/>
                        </a:rPr>
                        <a:t>QUANDO INVECE E’ NECESSARIO</a:t>
                      </a:r>
                      <a:endParaRPr lang="it-IT" sz="2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605" marR="109605" marT="1522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05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0516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9B24EE7-6EDD-41F9-8AEF-3FEC9828C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5400" b="1" dirty="0">
                <a:solidFill>
                  <a:srgbClr val="C00000"/>
                </a:solidFill>
              </a:rPr>
              <a:t>Le metodologie laboratoriali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F166B4-8AEB-4F29-B49B-2B39CAE7B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endParaRPr lang="it-IT" sz="22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200" b="1" i="0" u="none" strike="noStrike" baseline="0" dirty="0">
                <a:solidFill>
                  <a:srgbClr val="C00000"/>
                </a:solidFill>
                <a:latin typeface="Trebuchet MS" panose="020B0603020202020204" pitchFamily="34" charset="0"/>
              </a:rPr>
              <a:t>Peer tutoring </a:t>
            </a:r>
            <a:r>
              <a:rPr lang="it-IT" sz="2200" b="1" i="0" u="none" strike="noStrike" baseline="0" dirty="0">
                <a:latin typeface="Trebuchet MS" panose="020B0603020202020204" pitchFamily="34" charset="0"/>
              </a:rPr>
              <a:t>-Insegnamento tra pari                                        </a:t>
            </a:r>
          </a:p>
          <a:p>
            <a:r>
              <a:rPr lang="it-IT" sz="2200" b="1" i="0" u="none" strike="noStrike" baseline="0" dirty="0">
                <a:solidFill>
                  <a:srgbClr val="C00000"/>
                </a:solidFill>
                <a:latin typeface="Trebuchet MS" panose="020B0603020202020204" pitchFamily="34" charset="0"/>
              </a:rPr>
              <a:t>Peer </a:t>
            </a:r>
            <a:r>
              <a:rPr lang="it-IT" sz="2200" b="1" i="0" u="none" strike="noStrike" baseline="0" dirty="0" err="1">
                <a:solidFill>
                  <a:srgbClr val="C00000"/>
                </a:solidFill>
                <a:latin typeface="Trebuchet MS" panose="020B0603020202020204" pitchFamily="34" charset="0"/>
              </a:rPr>
              <a:t>collaboration</a:t>
            </a:r>
            <a:r>
              <a:rPr lang="it-IT" sz="2200" b="1" i="0" u="none" strike="noStrike" baseline="0" dirty="0">
                <a:latin typeface="Trebuchet MS" panose="020B0603020202020204" pitchFamily="34" charset="0"/>
              </a:rPr>
              <a:t> -Collabor.ne tra pari  </a:t>
            </a:r>
            <a:endParaRPr lang="it-IT" sz="22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200" b="1" i="0" u="none" strike="noStrike" baseline="0" dirty="0">
                <a:solidFill>
                  <a:srgbClr val="C00000"/>
                </a:solidFill>
                <a:latin typeface="Trebuchet MS" panose="020B0603020202020204" pitchFamily="34" charset="0"/>
              </a:rPr>
              <a:t>Cooperative learning </a:t>
            </a:r>
            <a:r>
              <a:rPr lang="it-IT" sz="2200" b="1" i="0" u="none" strike="noStrike" baseline="0" dirty="0">
                <a:latin typeface="Trebuchet MS" panose="020B0603020202020204" pitchFamily="34" charset="0"/>
              </a:rPr>
              <a:t>-Apprendimento cooperativo</a:t>
            </a:r>
            <a:endParaRPr lang="it-IT" sz="22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200" b="1" i="0" u="none" strike="noStrike" baseline="0" dirty="0" err="1">
                <a:solidFill>
                  <a:srgbClr val="C00000"/>
                </a:solidFill>
                <a:latin typeface="Trebuchet MS" panose="020B0603020202020204" pitchFamily="34" charset="0"/>
              </a:rPr>
              <a:t>Flipped</a:t>
            </a:r>
            <a:r>
              <a:rPr lang="it-IT" sz="2200" b="1" i="0" u="none" strike="noStrike" baseline="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it-IT" sz="2200" b="1" i="0" u="none" strike="noStrike" baseline="0" dirty="0" err="1">
                <a:solidFill>
                  <a:srgbClr val="C00000"/>
                </a:solidFill>
                <a:latin typeface="Trebuchet MS" panose="020B0603020202020204" pitchFamily="34" charset="0"/>
              </a:rPr>
              <a:t>classroom</a:t>
            </a:r>
            <a:r>
              <a:rPr lang="it-IT" sz="2200" b="1" i="0" u="none" strike="noStrike" baseline="0" dirty="0">
                <a:latin typeface="Trebuchet MS" panose="020B0603020202020204" pitchFamily="34" charset="0"/>
              </a:rPr>
              <a:t> -Classe capovolta</a:t>
            </a:r>
            <a:endParaRPr lang="it-IT" sz="22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200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D</a:t>
            </a:r>
            <a:r>
              <a:rPr lang="it-IT" sz="2200" b="1" i="0" u="none" strike="noStrike" baseline="0" dirty="0" err="1">
                <a:solidFill>
                  <a:srgbClr val="C00000"/>
                </a:solidFill>
                <a:latin typeface="Trebuchet MS" panose="020B0603020202020204" pitchFamily="34" charset="0"/>
              </a:rPr>
              <a:t>ebate</a:t>
            </a:r>
            <a:r>
              <a:rPr lang="it-IT" sz="2200" b="1" i="0" u="none" strike="noStrike" baseline="0" dirty="0">
                <a:latin typeface="Trebuchet MS" panose="020B0603020202020204" pitchFamily="34" charset="0"/>
              </a:rPr>
              <a:t> -Dibattito</a:t>
            </a:r>
            <a:endParaRPr lang="it-IT" sz="22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200" b="1" i="0" u="none" strike="noStrike" baseline="0" dirty="0">
                <a:solidFill>
                  <a:srgbClr val="C00000"/>
                </a:solidFill>
                <a:latin typeface="Trebuchet MS" panose="020B0603020202020204" pitchFamily="34" charset="0"/>
              </a:rPr>
              <a:t>Brainstorming</a:t>
            </a:r>
            <a:r>
              <a:rPr lang="it-IT" sz="2200" b="1" i="0" u="none" strike="noStrike" baseline="0" dirty="0">
                <a:latin typeface="Trebuchet MS" panose="020B0603020202020204" pitchFamily="34" charset="0"/>
              </a:rPr>
              <a:t> –Tempesta nel cervello</a:t>
            </a:r>
            <a:endParaRPr lang="it-IT" sz="2200" b="0" i="0" u="none" strike="noStrike" baseline="0" dirty="0">
              <a:latin typeface="Trebuchet MS" panose="020B0603020202020204" pitchFamily="34" charset="0"/>
            </a:endParaRPr>
          </a:p>
          <a:p>
            <a:r>
              <a:rPr lang="it-IT" sz="2200" b="1" i="0" u="none" strike="noStrike" baseline="0" dirty="0" err="1">
                <a:solidFill>
                  <a:srgbClr val="C00000"/>
                </a:solidFill>
                <a:latin typeface="Trebuchet MS" panose="020B0603020202020204" pitchFamily="34" charset="0"/>
              </a:rPr>
              <a:t>Roleplaying</a:t>
            </a:r>
            <a:r>
              <a:rPr lang="it-IT" sz="2200" b="1" i="0" u="none" strike="noStrike" baseline="0" dirty="0">
                <a:latin typeface="Trebuchet MS" panose="020B0603020202020204" pitchFamily="34" charset="0"/>
              </a:rPr>
              <a:t> –Giochi di ruolo</a:t>
            </a:r>
            <a:endParaRPr lang="it-IT" sz="2200" dirty="0"/>
          </a:p>
        </p:txBody>
      </p:sp>
      <p:pic>
        <p:nvPicPr>
          <p:cNvPr id="8194" name="Picture 2" descr="Area didattica Laboratoriale">
            <a:extLst>
              <a:ext uri="{FF2B5EF4-FFF2-40B4-BE49-F238E27FC236}">
                <a16:creationId xmlns:a16="http://schemas.microsoft.com/office/drawing/2014/main" id="{B3F8C9AD-844E-43ED-A3CC-FFB3B39AD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9" r="22656" b="-2"/>
          <a:stretch/>
        </p:blipFill>
        <p:spPr bwMode="auto">
          <a:xfrm>
            <a:off x="6358071" y="2093976"/>
            <a:ext cx="5258651" cy="380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7550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C8F490F-894A-4FBD-A4D7-6F307DE6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 algn="ctr"/>
            <a:r>
              <a:rPr lang="it-IT" sz="4800" b="1" dirty="0"/>
              <a:t>PEER TUTORING</a:t>
            </a:r>
            <a:br>
              <a:rPr lang="it-IT" sz="4200" dirty="0"/>
            </a:br>
            <a:r>
              <a:rPr lang="it-IT" sz="3200" b="1" dirty="0"/>
              <a:t>INSEGNAMENTO TRA PARI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F213BF-5A43-4D86-BFE3-70FFD3FBA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i="0" u="none" strike="noStrike" baseline="0" dirty="0">
                <a:latin typeface="Trebuchet MS" panose="020B0603020202020204" pitchFamily="34" charset="0"/>
              </a:rPr>
              <a:t>L’ALUNNO TUTOR AIUTA E INCORAGGIA IL COMPAGNO  NELL’APPRENDIMENTO</a:t>
            </a:r>
          </a:p>
          <a:p>
            <a:pPr marL="0" indent="0">
              <a:buNone/>
            </a:pPr>
            <a:endParaRPr lang="it-IT" sz="2200" dirty="0"/>
          </a:p>
        </p:txBody>
      </p:sp>
      <p:pic>
        <p:nvPicPr>
          <p:cNvPr id="7170" name="Picture 2" descr="Peer tutoring: aiutarsi deve diventare la norma. Fin da piccoli.">
            <a:extLst>
              <a:ext uri="{FF2B5EF4-FFF2-40B4-BE49-F238E27FC236}">
                <a16:creationId xmlns:a16="http://schemas.microsoft.com/office/drawing/2014/main" id="{24ADB05C-90F2-4927-852D-352B59141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8" r="23097" b="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9461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7" name="Rectangle 7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5B0B3BA-FA25-4E18-83DD-9784F92CA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32075"/>
            <a:ext cx="4368602" cy="1850135"/>
          </a:xfrm>
        </p:spPr>
        <p:txBody>
          <a:bodyPr anchor="b">
            <a:normAutofit/>
          </a:bodyPr>
          <a:lstStyle/>
          <a:p>
            <a:pPr algn="ctr"/>
            <a:r>
              <a:rPr lang="it-IT" sz="4000" b="1" dirty="0"/>
              <a:t>PEER COLLABORATION</a:t>
            </a:r>
            <a:br>
              <a:rPr lang="it-IT" sz="3400" dirty="0"/>
            </a:br>
            <a:r>
              <a:rPr lang="it-IT" sz="2800" dirty="0"/>
              <a:t>COLLABORAZIONE TRA PARI</a:t>
            </a:r>
          </a:p>
        </p:txBody>
      </p:sp>
      <p:sp>
        <p:nvSpPr>
          <p:cNvPr id="615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089ABB-C5AC-4091-AD7A-E25A993E1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>
                <a:latin typeface="Trebuchet MS" panose="020B0603020202020204" pitchFamily="34" charset="0"/>
              </a:rPr>
              <a:t>GLI STUDENTI SONO PARI DI FRONTE A UN COMPITO, MA COLLABORANO PER CONSEGUIRE UN RISULTATO INDIVIDUALE</a:t>
            </a:r>
          </a:p>
          <a:p>
            <a:pPr marL="0" indent="0">
              <a:buNone/>
            </a:pPr>
            <a:endParaRPr lang="it-IT" sz="2200" dirty="0"/>
          </a:p>
        </p:txBody>
      </p:sp>
      <p:pic>
        <p:nvPicPr>
          <p:cNvPr id="4" name="Picture 4" descr="Peer Collaboration and the Optimization of Print Software - WhatTheyThink">
            <a:extLst>
              <a:ext uri="{FF2B5EF4-FFF2-40B4-BE49-F238E27FC236}">
                <a16:creationId xmlns:a16="http://schemas.microsoft.com/office/drawing/2014/main" id="{1200E7C4-46B9-41E0-83AD-996E7A8010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4" r="15800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1728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4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FC829C8-766C-4994-8151-A93E6DC9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 algn="ctr"/>
            <a:r>
              <a:rPr lang="it-IT" sz="4000" b="1" dirty="0"/>
              <a:t>COOPERATIVE LEARNING</a:t>
            </a:r>
            <a:br>
              <a:rPr lang="it-IT" sz="3400" b="1" dirty="0"/>
            </a:br>
            <a:r>
              <a:rPr lang="it-IT" sz="2800" dirty="0"/>
              <a:t>APPRENDIMENTO COOPERATIVO</a:t>
            </a:r>
          </a:p>
        </p:txBody>
      </p:sp>
      <p:sp>
        <p:nvSpPr>
          <p:cNvPr id="51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83BB38-2EEC-4622-BF1C-DEF4C5817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/>
              <a:t>INTERDIPENDENZA TRA I MEMBRI DI UN GRUPPO E L’OBIETTIVO E’ RAGGIUNGERE UN RISULTATO DI «GRUPPO»</a:t>
            </a:r>
          </a:p>
          <a:p>
            <a:pPr marL="0" indent="0">
              <a:buNone/>
            </a:pPr>
            <a:endParaRPr lang="it-IT" sz="2200" b="1" dirty="0"/>
          </a:p>
        </p:txBody>
      </p:sp>
      <p:pic>
        <p:nvPicPr>
          <p:cNvPr id="5122" name="Picture 2" descr="Cooperative Learning: Making Group Work Productive | Continental  Educational Publisher">
            <a:extLst>
              <a:ext uri="{FF2B5EF4-FFF2-40B4-BE49-F238E27FC236}">
                <a16:creationId xmlns:a16="http://schemas.microsoft.com/office/drawing/2014/main" id="{7D2F4C10-E41D-4BD1-B7A9-251EAF456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6" r="1068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0813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0" name="Rectangle 70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23B0C3-982D-466D-B0EA-EF5541AA4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pPr algn="ctr"/>
            <a:r>
              <a:rPr lang="it-IT" sz="5000" b="1" dirty="0"/>
              <a:t>FLIPPED CLASSROOM</a:t>
            </a:r>
            <a:br>
              <a:rPr lang="it-IT" sz="5000" dirty="0"/>
            </a:br>
            <a:r>
              <a:rPr lang="it-IT" sz="3600" dirty="0"/>
              <a:t>CLASSE CAPOVOLTA</a:t>
            </a:r>
          </a:p>
        </p:txBody>
      </p:sp>
      <p:sp>
        <p:nvSpPr>
          <p:cNvPr id="73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he cos&amp;#39;è la Flipped Classroom - Flipped Physics">
            <a:extLst>
              <a:ext uri="{FF2B5EF4-FFF2-40B4-BE49-F238E27FC236}">
                <a16:creationId xmlns:a16="http://schemas.microsoft.com/office/drawing/2014/main" id="{2BED7B1F-CC30-444F-BA0A-27FF57315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630936"/>
            <a:ext cx="6445982" cy="391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74E50E-6908-47C1-8E24-40A4D0407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it-IT" b="1" dirty="0"/>
              <a:t>CI SI DOCUMENTA E SI SEGUONO VIDEO LEZIONI A CASA </a:t>
            </a:r>
          </a:p>
          <a:p>
            <a:pPr marL="0" indent="0" algn="ctr">
              <a:buNone/>
            </a:pPr>
            <a:r>
              <a:rPr lang="it-IT" b="1" dirty="0"/>
              <a:t>E SI STUDIA IN CLASSE</a:t>
            </a:r>
          </a:p>
          <a:p>
            <a:pPr marL="0" indent="0">
              <a:buNone/>
            </a:pPr>
            <a:endParaRPr lang="it-IT" sz="2200" b="1" dirty="0"/>
          </a:p>
        </p:txBody>
      </p:sp>
    </p:spTree>
    <p:extLst>
      <p:ext uri="{BB962C8B-B14F-4D97-AF65-F5344CB8AC3E}">
        <p14:creationId xmlns:p14="http://schemas.microsoft.com/office/powerpoint/2010/main" val="27662568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134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2AC7C8B-CC05-4F64-A135-225A45BD6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 algn="ctr"/>
            <a:r>
              <a:rPr lang="it-IT" sz="4800" b="1" dirty="0"/>
              <a:t>DEBATE</a:t>
            </a:r>
            <a:br>
              <a:rPr lang="it-IT" sz="4800" dirty="0"/>
            </a:br>
            <a:r>
              <a:rPr lang="it-IT" sz="3200" dirty="0"/>
              <a:t>DIBATTITO</a:t>
            </a:r>
          </a:p>
        </p:txBody>
      </p:sp>
      <p:pic>
        <p:nvPicPr>
          <p:cNvPr id="3074" name="Picture 2" descr="debate@pacioli">
            <a:extLst>
              <a:ext uri="{FF2B5EF4-FFF2-40B4-BE49-F238E27FC236}">
                <a16:creationId xmlns:a16="http://schemas.microsoft.com/office/drawing/2014/main" id="{A608D902-FC0B-46B5-AE3F-27764D97C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4" b="9647"/>
          <a:stretch/>
        </p:blipFill>
        <p:spPr bwMode="auto"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D53FAF-9477-4DFC-9D23-2429D6D0D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 fontScale="62500" lnSpcReduction="20000"/>
          </a:bodyPr>
          <a:lstStyle/>
          <a:p>
            <a:endParaRPr lang="it-IT" sz="1500" b="0" i="0" u="none" strike="noStrike" baseline="0" dirty="0">
              <a:latin typeface="Trebuchet MS" panose="020B0603020202020204" pitchFamily="34" charset="0"/>
            </a:endParaRPr>
          </a:p>
          <a:p>
            <a:endParaRPr lang="it-IT" sz="1500" b="0" i="0" u="none" strike="noStrike" baseline="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it-IT" sz="3200" dirty="0">
                <a:latin typeface="Trebuchet MS" panose="020B0603020202020204" pitchFamily="34" charset="0"/>
              </a:rPr>
              <a:t>C</a:t>
            </a:r>
            <a:r>
              <a:rPr lang="it-IT" sz="3200" i="0" u="none" strike="noStrike" baseline="0" dirty="0">
                <a:latin typeface="Trebuchet MS" panose="020B0603020202020204" pitchFamily="34" charset="0"/>
              </a:rPr>
              <a:t>onsiste in un confronto nel quale due squadre, composte ciascuna di due o tre studenti, sostengono e controbattono un’affermazione o un argomento dato dall’insegnante, anche attraverso pro e contro</a:t>
            </a:r>
          </a:p>
          <a:p>
            <a:pPr marL="0" indent="0">
              <a:buNone/>
            </a:pPr>
            <a:endParaRPr lang="it-IT" sz="1500" b="0" i="0" u="none" strike="noStrike" baseline="0" dirty="0">
              <a:latin typeface="Wingdings 3" panose="05040102010807070707" pitchFamily="18" charset="2"/>
            </a:endParaRPr>
          </a:p>
          <a:p>
            <a:endParaRPr lang="it-IT" sz="1500" b="0" i="0" u="none" strike="noStrike" baseline="0" dirty="0">
              <a:latin typeface="Wingdings 3" panose="05040102010807070707" pitchFamily="18" charset="2"/>
            </a:endParaRPr>
          </a:p>
          <a:p>
            <a:endParaRPr lang="it-IT" sz="1500" dirty="0"/>
          </a:p>
        </p:txBody>
      </p:sp>
    </p:spTree>
    <p:extLst>
      <p:ext uri="{BB962C8B-B14F-4D97-AF65-F5344CB8AC3E}">
        <p14:creationId xmlns:p14="http://schemas.microsoft.com/office/powerpoint/2010/main" val="29620440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75C5B69-1013-4683-B891-CDB06F018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36" y="639520"/>
            <a:ext cx="3725966" cy="1719072"/>
          </a:xfrm>
        </p:spPr>
        <p:txBody>
          <a:bodyPr anchor="b">
            <a:normAutofit/>
          </a:bodyPr>
          <a:lstStyle/>
          <a:p>
            <a:r>
              <a:rPr lang="it-IT" sz="4000" b="1" dirty="0"/>
              <a:t>BRAINSTORMING</a:t>
            </a:r>
            <a:br>
              <a:rPr lang="it-IT" sz="2600" b="1" dirty="0"/>
            </a:br>
            <a:r>
              <a:rPr lang="it-IT" sz="2600" dirty="0"/>
              <a:t>TEMPESTA NEL CERVELLO</a:t>
            </a:r>
            <a:br>
              <a:rPr lang="it-IT" sz="2600" b="1" dirty="0"/>
            </a:br>
            <a:endParaRPr lang="it-IT" sz="2600" b="1" dirty="0"/>
          </a:p>
        </p:txBody>
      </p:sp>
      <p:sp>
        <p:nvSpPr>
          <p:cNvPr id="7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469AF7-7F8F-47A1-B926-E1A254CED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786214"/>
            <a:ext cx="3429000" cy="3410712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it-IT" dirty="0"/>
              <a:t>DISCUSSIOONE DI GRUPPO GUIDATA DA UN MODERATORE PER  ESPRIMERE PIU’ IDEE POSSIBILI SU UN DETERMINATO ARGOMENTO</a:t>
            </a:r>
          </a:p>
          <a:p>
            <a:pPr marL="0" indent="0">
              <a:buNone/>
            </a:pPr>
            <a:endParaRPr lang="it-IT" sz="2200" dirty="0"/>
          </a:p>
        </p:txBody>
      </p:sp>
      <p:pic>
        <p:nvPicPr>
          <p:cNvPr id="2050" name="Picture 2" descr="Sviluppare la creatività: riconsiderare il brainstorming - Manageritalia">
            <a:extLst>
              <a:ext uri="{FF2B5EF4-FFF2-40B4-BE49-F238E27FC236}">
                <a16:creationId xmlns:a16="http://schemas.microsoft.com/office/drawing/2014/main" id="{FFD33CC9-594A-4FEE-AAA8-4D61CBC93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737589"/>
            <a:ext cx="6903720" cy="338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7129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CAE4990-763A-49DD-B436-6E1D9E001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 algn="ctr"/>
            <a:r>
              <a:rPr lang="it-IT" sz="4800" b="1" dirty="0"/>
              <a:t>ROLEPLAYING</a:t>
            </a:r>
            <a:br>
              <a:rPr lang="it-IT" sz="4600" b="1" dirty="0"/>
            </a:br>
            <a:r>
              <a:rPr lang="it-IT" sz="3200" dirty="0"/>
              <a:t>GIOCO DI RUOLO</a:t>
            </a:r>
          </a:p>
        </p:txBody>
      </p:sp>
      <p:sp>
        <p:nvSpPr>
          <p:cNvPr id="10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60AA3BD-40B4-4242-A992-EDB2375CA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dirty="0"/>
              <a:t>RAPPRESENTAZIONE DI UNA SITUAZIONE DATA</a:t>
            </a:r>
          </a:p>
          <a:p>
            <a:pPr marL="0" indent="0" algn="ctr">
              <a:buNone/>
            </a:pPr>
            <a:r>
              <a:rPr lang="it-IT" dirty="0"/>
              <a:t>ATTORI E OSSERVATORI (ALUNNI)</a:t>
            </a:r>
          </a:p>
          <a:p>
            <a:pPr marL="0" indent="0" algn="ctr">
              <a:buNone/>
            </a:pPr>
            <a:r>
              <a:rPr lang="it-IT" dirty="0"/>
              <a:t> CONDUTTORE (DOCENTE)</a:t>
            </a:r>
          </a:p>
          <a:p>
            <a:pPr marL="0" indent="0">
              <a:buNone/>
            </a:pPr>
            <a:endParaRPr lang="it-IT" sz="2200" dirty="0"/>
          </a:p>
        </p:txBody>
      </p:sp>
      <p:pic>
        <p:nvPicPr>
          <p:cNvPr id="1026" name="Picture 2" descr="Role playing: la didattica del futuro è un gioco di ruolo">
            <a:extLst>
              <a:ext uri="{FF2B5EF4-FFF2-40B4-BE49-F238E27FC236}">
                <a16:creationId xmlns:a16="http://schemas.microsoft.com/office/drawing/2014/main" id="{9FE0345C-FE45-4ABD-BD67-3B5A727512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9" r="20478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7222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7" name="Rectangle 146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A4EED44-619A-4C64-9F55-AFCFFBA26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pPr algn="ctr"/>
            <a:r>
              <a:rPr lang="it-IT" sz="6000" b="1" dirty="0"/>
              <a:t>FINE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A49CBB7F-4E1A-46F2-8566-524BF813A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905855"/>
            <a:ext cx="4282984" cy="463719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br>
              <a:rPr lang="it-IT" sz="1800" dirty="0"/>
            </a:br>
            <a:endParaRPr lang="it-IT" sz="1800" dirty="0"/>
          </a:p>
          <a:p>
            <a:pPr marL="0" indent="0" algn="ctr">
              <a:buNone/>
            </a:pPr>
            <a:r>
              <a:rPr lang="it-IT" b="1" dirty="0"/>
              <a:t>«SIAMO TUTTI DIVERSAMENTE UMANI»</a:t>
            </a:r>
          </a:p>
          <a:p>
            <a:pPr marL="0" indent="0">
              <a:buNone/>
            </a:pPr>
            <a:endParaRPr lang="it-IT" sz="1800" dirty="0"/>
          </a:p>
          <a:p>
            <a:pPr marL="0" indent="0" algn="ctr">
              <a:buNone/>
            </a:pPr>
            <a:endParaRPr lang="it-IT" sz="1800" dirty="0"/>
          </a:p>
          <a:p>
            <a:pPr marL="0" indent="0" algn="ctr">
              <a:buNone/>
            </a:pPr>
            <a:endParaRPr lang="it-IT" sz="1800" dirty="0"/>
          </a:p>
          <a:p>
            <a:pPr marL="0" indent="0" algn="ctr">
              <a:buNone/>
            </a:pPr>
            <a:r>
              <a:rPr lang="it-IT" sz="1800" dirty="0"/>
              <a:t>Prof.ssa Marianna Di Desidero</a:t>
            </a:r>
          </a:p>
          <a:p>
            <a:pPr marL="0" indent="0">
              <a:buNone/>
            </a:pPr>
            <a:endParaRPr lang="it-IT" sz="1800" dirty="0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Metodologia per lo studio - ppt scaricare">
            <a:extLst>
              <a:ext uri="{FF2B5EF4-FFF2-40B4-BE49-F238E27FC236}">
                <a16:creationId xmlns:a16="http://schemas.microsoft.com/office/drawing/2014/main" id="{AE0CF7DD-7AD8-48B1-879D-1EFB6106C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7738" y="1729685"/>
            <a:ext cx="5628018" cy="31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0727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2778</Words>
  <Application>Microsoft Office PowerPoint</Application>
  <PresentationFormat>Widescreen</PresentationFormat>
  <Paragraphs>283</Paragraphs>
  <Slides>48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48</vt:i4>
      </vt:variant>
    </vt:vector>
  </HeadingPairs>
  <TitlesOfParts>
    <vt:vector size="56" baseType="lpstr">
      <vt:lpstr>-apple-system</vt:lpstr>
      <vt:lpstr>Arial</vt:lpstr>
      <vt:lpstr>Calibri</vt:lpstr>
      <vt:lpstr>Calibri Light</vt:lpstr>
      <vt:lpstr>Times New Roman</vt:lpstr>
      <vt:lpstr>Trebuchet MS</vt:lpstr>
      <vt:lpstr>Wingdings 3</vt:lpstr>
      <vt:lpstr>Tema di Office</vt:lpstr>
      <vt:lpstr>    GESTIONE DELLA CLASSE E DINAMICHE RELAZIONALI  LABORATORIO PER DOCENTI  NEO-ASSUNTI AMBITO 7 </vt:lpstr>
      <vt:lpstr>COSA SI INTENDE PER GRUPPO CLASSE ?</vt:lpstr>
      <vt:lpstr>IL GRUPPO</vt:lpstr>
      <vt:lpstr>LA CLASSE = GRUPPO SOCIALE</vt:lpstr>
      <vt:lpstr>K. LEWIN</vt:lpstr>
      <vt:lpstr>LA CLASSE</vt:lpstr>
      <vt:lpstr>GESTIONE DELLA CLASSE</vt:lpstr>
      <vt:lpstr>Fare scuola al giorno d’oggi è sempre più complesso.  </vt:lpstr>
      <vt:lpstr> LE DINAMICHE CON CUI  DOVER FARE  I CONTI </vt:lpstr>
      <vt:lpstr>IL CONFLITTO</vt:lpstr>
      <vt:lpstr>IL CONFLITTO</vt:lpstr>
      <vt:lpstr>LA CLASSE</vt:lpstr>
      <vt:lpstr>VARIABILE ETA’</vt:lpstr>
      <vt:lpstr>RUOLO DELL’INSEGNANTE</vt:lpstr>
      <vt:lpstr>IN GENERALE</vt:lpstr>
      <vt:lpstr>GESTIONE DEL CONFLITTO</vt:lpstr>
      <vt:lpstr>COMPETENZE DEL DOCENTE </vt:lpstr>
      <vt:lpstr> Competenze disciplinari, didattiche, metodologiche  </vt:lpstr>
      <vt:lpstr>Competenze relazionali e psicopedagogiche</vt:lpstr>
      <vt:lpstr>RICORDA! </vt:lpstr>
      <vt:lpstr>LA CLASSE IERI E OGGI</vt:lpstr>
      <vt:lpstr>PER INSEGNARE</vt:lpstr>
      <vt:lpstr>ATTEGGIAMENTI ERRATI E RICORRENTI</vt:lpstr>
      <vt:lpstr> GESTIRE LA  DISCIPLINA/CLASSE </vt:lpstr>
      <vt:lpstr>PAROLE CHIAVI NEL PROCESSO DI GESTIONE DELLA CLASSE</vt:lpstr>
      <vt:lpstr>CLIMA POSITIVO</vt:lpstr>
      <vt:lpstr>ALTRE AZONI DEL DOCENTE</vt:lpstr>
      <vt:lpstr>I TEMPI DI LAVORO</vt:lpstr>
      <vt:lpstr>A COSA FARE ATTENZIONE</vt:lpstr>
      <vt:lpstr>IL CONTROLLO PROSSIMALE</vt:lpstr>
      <vt:lpstr>IL CONTATTO OCULARE</vt:lpstr>
      <vt:lpstr>LE ESPRESSIONI FACCIALI</vt:lpstr>
      <vt:lpstr>STARE IN  PIEDI  E CAMMINARE!</vt:lpstr>
      <vt:lpstr>COME PARLARE IN CLASSE</vt:lpstr>
      <vt:lpstr>IO E TU</vt:lpstr>
      <vt:lpstr>CON LA FAMIGLIA</vt:lpstr>
      <vt:lpstr>PER INSEGNARE</vt:lpstr>
      <vt:lpstr> GESTIONE DI UN CONFLITTO</vt:lpstr>
      <vt:lpstr>GESTIONE DI UN CONFLITTO</vt:lpstr>
      <vt:lpstr>Le metodologie laboratoriali</vt:lpstr>
      <vt:lpstr>PEER TUTORING INSEGNAMENTO TRA PARI</vt:lpstr>
      <vt:lpstr>PEER COLLABORATION COLLABORAZIONE TRA PARI</vt:lpstr>
      <vt:lpstr>COOPERATIVE LEARNING APPRENDIMENTO COOPERATIVO</vt:lpstr>
      <vt:lpstr>FLIPPED CLASSROOM CLASSE CAPOVOLTA</vt:lpstr>
      <vt:lpstr>DEBATE DIBATTITO</vt:lpstr>
      <vt:lpstr>BRAINSTORMING TEMPESTA NEL CERVELLO </vt:lpstr>
      <vt:lpstr>ROLEPLAYING GIOCO DI RUOLO</vt:lpstr>
      <vt:lpstr>FINE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Di Brigida - matteo.dibrigida@studio.unibo.it</dc:creator>
  <cp:lastModifiedBy>Marianna Di Desidero</cp:lastModifiedBy>
  <cp:revision>12</cp:revision>
  <dcterms:created xsi:type="dcterms:W3CDTF">2022-02-12T16:28:09Z</dcterms:created>
  <dcterms:modified xsi:type="dcterms:W3CDTF">2025-01-11T11:01:13Z</dcterms:modified>
</cp:coreProperties>
</file>