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  <p:sldMasterId id="2147483665" r:id="rId4"/>
    <p:sldMasterId id="2147483666" r:id="rId5"/>
    <p:sldMasterId id="214748366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PT Sans Narrow"/>
      <p:regular r:id="rId27"/>
      <p:bold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PTSansNarrow-bold.fntdata"/><Relationship Id="rId27" Type="http://schemas.openxmlformats.org/officeDocument/2006/relationships/font" Target="fonts/PTSansNarrow-regular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OpenSans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OpenSans-italic.fntdata"/><Relationship Id="rId12" Type="http://schemas.openxmlformats.org/officeDocument/2006/relationships/slide" Target="slides/slide5.xml"/><Relationship Id="rId34" Type="http://schemas.openxmlformats.org/officeDocument/2006/relationships/font" Target="fonts/OpenSans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db4fb53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1db4fb53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Parlare su questa diapositiva delle dinamiche digitali ……..</a:t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8"/>
          <p:cNvCxnSpPr/>
          <p:nvPr/>
        </p:nvCxnSpPr>
        <p:spPr>
          <a:xfrm>
            <a:off x="7007735" y="3176887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" name="Google Shape;33;p8"/>
          <p:cNvCxnSpPr/>
          <p:nvPr/>
        </p:nvCxnSpPr>
        <p:spPr>
          <a:xfrm>
            <a:off x="1575034" y="3158251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4" name="Google Shape;34;p8"/>
          <p:cNvGrpSpPr/>
          <p:nvPr/>
        </p:nvGrpSpPr>
        <p:grpSpPr>
          <a:xfrm>
            <a:off x="1004144" y="1022025"/>
            <a:ext cx="7136668" cy="152400"/>
            <a:chOff x="1346428" y="1011300"/>
            <a:chExt cx="6452100" cy="152400"/>
          </a:xfrm>
        </p:grpSpPr>
        <p:cxnSp>
          <p:nvCxnSpPr>
            <p:cNvPr id="35" name="Google Shape;35;p8"/>
            <p:cNvCxnSpPr/>
            <p:nvPr/>
          </p:nvCxnSpPr>
          <p:spPr>
            <a:xfrm rot="10800000">
              <a:off x="1346428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" name="Google Shape;36;p8"/>
            <p:cNvCxnSpPr/>
            <p:nvPr/>
          </p:nvCxnSpPr>
          <p:spPr>
            <a:xfrm rot="10800000">
              <a:off x="1346428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7" name="Google Shape;37;p8"/>
          <p:cNvGrpSpPr/>
          <p:nvPr/>
        </p:nvGrpSpPr>
        <p:grpSpPr>
          <a:xfrm>
            <a:off x="1004151" y="3969100"/>
            <a:ext cx="7136668" cy="152400"/>
            <a:chOff x="1346435" y="3969087"/>
            <a:chExt cx="6452100" cy="152400"/>
          </a:xfrm>
        </p:grpSpPr>
        <p:cxnSp>
          <p:nvCxnSpPr>
            <p:cNvPr id="38" name="Google Shape;38;p8"/>
            <p:cNvCxnSpPr/>
            <p:nvPr/>
          </p:nvCxnSpPr>
          <p:spPr>
            <a:xfrm>
              <a:off x="1346435" y="4121487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" name="Google Shape;39;p8"/>
            <p:cNvCxnSpPr/>
            <p:nvPr/>
          </p:nvCxnSpPr>
          <p:spPr>
            <a:xfrm>
              <a:off x="1346435" y="3969087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0" name="Google Shape;40;p8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5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zato">
  <p:cSld name="Layout personalizzato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zato 1">
  <p:cSld name="Layout personalizzato 1"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Font typeface="Arial"/>
              <a:buNone/>
              <a:defRPr b="0" i="0" sz="10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2"/>
          <p:cNvSpPr txBox="1"/>
          <p:nvPr>
            <p:ph type="title"/>
          </p:nvPr>
        </p:nvSpPr>
        <p:spPr>
          <a:xfrm>
            <a:off x="3052087" y="1031900"/>
            <a:ext cx="3039600" cy="13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i="0" sz="3000" u="none" cap="none" strike="noStrike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 Narrow"/>
              <a:buNone/>
              <a:defRPr b="1" sz="30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052150" y="2526321"/>
            <a:ext cx="30396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None/>
              <a:defRPr b="0" i="0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2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bg>
      <p:bgPr>
        <a:solidFill>
          <a:schemeClr val="accent6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i="0" sz="5400" u="none" cap="none" strike="noStrike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" name="Google Shape;79;p1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18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42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 Narrow"/>
              <a:buNone/>
              <a:defRPr b="0" i="0" sz="2400" u="none" cap="none" strike="noStrike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i="0" sz="13000" u="none" cap="none" strike="noStrike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87" y="4662487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1.jpg"/><Relationship Id="rId6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type="ctrTitle"/>
          </p:nvPr>
        </p:nvSpPr>
        <p:spPr>
          <a:xfrm>
            <a:off x="1004125" y="14028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</a:pPr>
            <a:r>
              <a:rPr b="1" i="0" lang="it" sz="5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Google Suite for Education</a:t>
            </a:r>
            <a:endParaRPr/>
          </a:p>
        </p:txBody>
      </p:sp>
      <p:sp>
        <p:nvSpPr>
          <p:cNvPr id="97" name="Google Shape;97;p21"/>
          <p:cNvSpPr txBox="1"/>
          <p:nvPr>
            <p:ph idx="1" type="subTitle"/>
          </p:nvPr>
        </p:nvSpPr>
        <p:spPr>
          <a:xfrm>
            <a:off x="2080950" y="26053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rPr b="1" i="0" lang="it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gli strumenti di Google per docenti e studenti 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rPr b="1" lang="it">
                <a:solidFill>
                  <a:srgbClr val="1C4587"/>
                </a:solidFill>
              </a:rPr>
              <a:t>prof. Vincenzo Folchi</a:t>
            </a:r>
            <a:endParaRPr b="1">
              <a:solidFill>
                <a:srgbClr val="1C4587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t/>
            </a:r>
            <a:endParaRPr b="1">
              <a:solidFill>
                <a:srgbClr val="1C4587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rPr lang="it" sz="1800">
                <a:solidFill>
                  <a:srgbClr val="1C4587"/>
                </a:solidFill>
              </a:rPr>
              <a:t>vincenzo.folchi@icumbertoprimo.net</a:t>
            </a:r>
            <a:endParaRPr b="0" i="0" sz="1800" u="none" cap="none" strike="noStrike">
              <a:solidFill>
                <a:srgbClr val="1C458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rPr b="1" lang="it" sz="1800">
                <a:solidFill>
                  <a:srgbClr val="00FF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marzo </a:t>
            </a:r>
            <a:r>
              <a:rPr b="1" i="0" lang="it" sz="1800" u="none" cap="none" strike="noStrike">
                <a:solidFill>
                  <a:srgbClr val="00FF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20</a:t>
            </a:r>
            <a:r>
              <a:rPr b="1" lang="it" sz="1800">
                <a:solidFill>
                  <a:srgbClr val="00FF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22</a:t>
            </a:r>
            <a:r>
              <a:rPr b="1" i="0" lang="it" sz="1800" u="none" cap="none" strike="noStrike">
                <a:solidFill>
                  <a:srgbClr val="00FF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 -  IC De Titta - Lanciano (CH)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t/>
            </a:r>
            <a:endParaRPr b="0" i="0" sz="2400" u="none" cap="none" strike="noStrike">
              <a:solidFill>
                <a:srgbClr val="1C458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377775" y="3594350"/>
            <a:ext cx="8652600" cy="459300"/>
          </a:xfrm>
          <a:prstGeom prst="rect">
            <a:avLst/>
          </a:prstGeom>
          <a:solidFill>
            <a:srgbClr val="C27BA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Gli studenti possono prendere possesso del loro percorso di apprendimento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2"/>
          <p:cNvSpPr txBox="1"/>
          <p:nvPr/>
        </p:nvSpPr>
        <p:spPr>
          <a:xfrm>
            <a:off x="620699" y="696900"/>
            <a:ext cx="7581300" cy="411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Le risorse possono essere personalizzate per ciascuno studente</a:t>
            </a:r>
            <a:endParaRPr b="1"/>
          </a:p>
        </p:txBody>
      </p:sp>
      <p:sp>
        <p:nvSpPr>
          <p:cNvPr id="104" name="Google Shape;104;p22"/>
          <p:cNvSpPr txBox="1"/>
          <p:nvPr/>
        </p:nvSpPr>
        <p:spPr>
          <a:xfrm>
            <a:off x="655675" y="2227250"/>
            <a:ext cx="6115200" cy="4113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Gli insegnanti possono offrire un feedback digitale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000000"/>
                </a:solidFill>
              </a:rPr>
              <a:t>Tecnologia, insegnamento e apprendimento</a:t>
            </a:r>
            <a:endParaRPr b="1"/>
          </a:p>
        </p:txBody>
      </p:sp>
      <p:sp>
        <p:nvSpPr>
          <p:cNvPr id="110" name="Google Shape;110;p23"/>
          <p:cNvSpPr txBox="1"/>
          <p:nvPr>
            <p:ph idx="1" type="body"/>
          </p:nvPr>
        </p:nvSpPr>
        <p:spPr>
          <a:xfrm>
            <a:off x="311150" y="1454150"/>
            <a:ext cx="85217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La tecnologia è solo uno strumento che </a:t>
            </a:r>
            <a:r>
              <a:rPr b="1" i="0" lang="it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può</a:t>
            </a:r>
            <a:r>
              <a:rPr b="1" i="0" lang="it" sz="1800" u="none" cap="none" strike="noStrike">
                <a:solidFill>
                  <a:srgbClr val="FF0000"/>
                </a:solidFill>
              </a:rPr>
              <a:t> </a:t>
            </a:r>
            <a:r>
              <a:rPr b="1" i="0" lang="it" sz="1800" u="none" cap="none" strike="noStrike">
                <a:solidFill>
                  <a:srgbClr val="595959"/>
                </a:solidFill>
              </a:rPr>
              <a:t>aiutare gli insegnanti.</a:t>
            </a:r>
            <a:endParaRPr b="1"/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EF86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F8600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EF8600"/>
                </a:solidFill>
                <a:latin typeface="Arial"/>
                <a:ea typeface="Arial"/>
                <a:cs typeface="Arial"/>
                <a:sym typeface="Arial"/>
              </a:rPr>
              <a:t>Non si sostituisce all’insegnante.</a:t>
            </a:r>
            <a:endParaRPr b="1"/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595959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FF0000"/>
                </a:solidFill>
              </a:rPr>
              <a:t>Non è necessario che gli insegnanti diventino esperti di tecnologia</a:t>
            </a:r>
            <a:endParaRPr b="1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1" i="0" lang="it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Cos</a:t>
            </a:r>
            <a:r>
              <a:rPr b="1" lang="it" sz="2800">
                <a:solidFill>
                  <a:srgbClr val="FF0000"/>
                </a:solidFill>
              </a:rPr>
              <a:t>’</a:t>
            </a:r>
            <a:r>
              <a:rPr b="1" i="0" lang="it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è una classe virtuale?</a:t>
            </a:r>
            <a:endParaRPr/>
          </a:p>
        </p:txBody>
      </p:sp>
      <p:sp>
        <p:nvSpPr>
          <p:cNvPr id="116" name="Google Shape;116;p24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2000" u="none" cap="none" strike="noStrike">
                <a:solidFill>
                  <a:srgbClr val="595959"/>
                </a:solidFill>
              </a:rPr>
              <a:t>Un luogo dove gli insegnanti potrebbero essere dei “facilitatori” dell’apprendimento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595959"/>
              </a:solidFill>
            </a:endParaRPr>
          </a:p>
          <a:p>
            <a:pPr indent="-228600" lvl="0" marL="457200" marR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Un luogo dove gli studenti usano la tecnologia per collaborare e comunicare.</a:t>
            </a:r>
            <a:endParaRPr b="1"/>
          </a:p>
          <a:p>
            <a:pPr indent="-228600" lvl="0" marL="457200" marR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Hanno accesso a risorse online che possono utilizzare per risolvere problemi</a:t>
            </a:r>
            <a:endParaRPr b="1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Strumenti Google per l’Educazione</a:t>
            </a:r>
            <a:endParaRPr/>
          </a:p>
        </p:txBody>
      </p:sp>
      <p:sp>
        <p:nvSpPr>
          <p:cNvPr id="122" name="Google Shape;122;p25"/>
          <p:cNvSpPr txBox="1"/>
          <p:nvPr>
            <p:ph idx="1" type="body"/>
          </p:nvPr>
        </p:nvSpPr>
        <p:spPr>
          <a:xfrm>
            <a:off x="311150" y="1152525"/>
            <a:ext cx="8521700" cy="30273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Oltre al motore di ricerca Google Search che tutti utilizziamo quando accediamo ad internet, Google mette a disposizione di insegnanti e studenti molti altri strumenti che possono essere utili in una classe.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1" i="0" lang="it" sz="24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Gli strumenti sono gratuiti: perché non usarli?</a:t>
            </a:r>
            <a:endParaRPr sz="240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type="title"/>
          </p:nvPr>
        </p:nvSpPr>
        <p:spPr>
          <a:xfrm>
            <a:off x="1652587" y="388937"/>
            <a:ext cx="1665287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Drive</a:t>
            </a:r>
            <a:endParaRPr/>
          </a:p>
        </p:txBody>
      </p:sp>
      <p:sp>
        <p:nvSpPr>
          <p:cNvPr id="128" name="Google Shape;128;p26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una memoria online (come un hard disk virtuale) in cui è possibile immagazzinare storie, registrazioni, video, disegni, documenti….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Ha uno </a:t>
            </a: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spazio illimitato</a:t>
            </a: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per tutti gli utenti di google apps for education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</a:t>
            </a: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accessibile da qualsiasi dispositivo</a:t>
            </a: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Non occorre salvare</a:t>
            </a: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i cambiamenti vengono salvati in modo automatico</a:t>
            </a:r>
            <a:endParaRPr/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266700"/>
            <a:ext cx="742950" cy="81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311150" y="444500"/>
            <a:ext cx="22242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Classroom</a:t>
            </a:r>
            <a:endParaRPr/>
          </a:p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Uno strumento collaborativo per insegnanti e studenti in cui organizzare la classe virtuale.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 pochi click si può: creare la classe, aggiungere studenti, assegnare compiti e fornire materiali.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possibile verificare chi ha completato un compito e chi ci sta ancora lavorando ed assegnare un voto al lavoro, una volta che questo sia terminato.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E’ possibile fornire feedback continui agli studenti, guardando le loro domande o commentando i loro lavori.</a:t>
            </a:r>
            <a:endParaRPr/>
          </a:p>
        </p:txBody>
      </p:sp>
      <p:pic>
        <p:nvPicPr>
          <p:cNvPr id="136" name="Google Shape;13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250" y="50800"/>
            <a:ext cx="2128837" cy="118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Altri strumenti collaborativi</a:t>
            </a:r>
            <a:endParaRPr/>
          </a:p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311150" y="1152525"/>
            <a:ext cx="8521800" cy="29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Google apps for education include anche altri strumenti per promuovere la collaborazione tra gli studenti e con gli insegnanti.</a:t>
            </a:r>
            <a:endParaRPr b="1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Gli studenti possono lavorare insieme per completare compiti o progetti di gruppo.</a:t>
            </a:r>
            <a:endParaRPr b="1" i="0" sz="1800" u="none" cap="none" strike="noStrike">
              <a:solidFill>
                <a:srgbClr val="595959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rgbClr val="595959"/>
                </a:solidFill>
              </a:rPr>
              <a:t>I lavori possono essere editati anche quando non si ha il wifi disponibile.</a:t>
            </a:r>
            <a:endParaRPr b="1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311150" y="24765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Strumenti disponibili:</a:t>
            </a:r>
            <a:endParaRPr/>
          </a:p>
        </p:txBody>
      </p:sp>
      <p:sp>
        <p:nvSpPr>
          <p:cNvPr id="148" name="Google Shape;148;p29"/>
          <p:cNvSpPr txBox="1"/>
          <p:nvPr/>
        </p:nvSpPr>
        <p:spPr>
          <a:xfrm>
            <a:off x="522287" y="1062037"/>
            <a:ext cx="269081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Documenti Google</a:t>
            </a:r>
            <a:r>
              <a:rPr b="0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un editor di testo</a:t>
            </a:r>
            <a:endParaRPr/>
          </a:p>
        </p:txBody>
      </p:sp>
      <p:sp>
        <p:nvSpPr>
          <p:cNvPr id="149" name="Google Shape;149;p29"/>
          <p:cNvSpPr txBox="1"/>
          <p:nvPr/>
        </p:nvSpPr>
        <p:spPr>
          <a:xfrm>
            <a:off x="5041900" y="992187"/>
            <a:ext cx="2403475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Fogli Google</a:t>
            </a:r>
            <a:r>
              <a:rPr b="0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un foglio elettronico</a:t>
            </a:r>
            <a:endParaRPr/>
          </a:p>
        </p:txBody>
      </p:sp>
      <p:sp>
        <p:nvSpPr>
          <p:cNvPr id="150" name="Google Shape;150;p29"/>
          <p:cNvSpPr txBox="1"/>
          <p:nvPr/>
        </p:nvSpPr>
        <p:spPr>
          <a:xfrm>
            <a:off x="522287" y="2665412"/>
            <a:ext cx="29606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Presentazioni Google</a:t>
            </a:r>
            <a:r>
              <a:rPr b="0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strumento per realizzare presentazioni</a:t>
            </a:r>
            <a:endParaRPr/>
          </a:p>
        </p:txBody>
      </p:sp>
      <p:sp>
        <p:nvSpPr>
          <p:cNvPr id="151" name="Google Shape;151;p29"/>
          <p:cNvSpPr txBox="1"/>
          <p:nvPr/>
        </p:nvSpPr>
        <p:spPr>
          <a:xfrm>
            <a:off x="5041900" y="2665412"/>
            <a:ext cx="2647950" cy="73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1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Moduli Google</a:t>
            </a:r>
            <a:r>
              <a:rPr b="0" i="0" lang="it" sz="14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strumento per sondaggi e raccolta informazioni</a:t>
            </a:r>
            <a:endParaRPr/>
          </a:p>
        </p:txBody>
      </p:sp>
      <p:pic>
        <p:nvPicPr>
          <p:cNvPr id="152" name="Google Shape;1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3100" y="804862"/>
            <a:ext cx="912812" cy="1023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9012" y="750887"/>
            <a:ext cx="915987" cy="107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67087" y="2468562"/>
            <a:ext cx="1100137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89850" y="2468562"/>
            <a:ext cx="722312" cy="113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Altri strumenti</a:t>
            </a:r>
            <a:endParaRPr/>
          </a:p>
        </p:txBody>
      </p:sp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311150" y="1152525"/>
            <a:ext cx="8521700" cy="3181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63043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Noto Sans Symbols"/>
              <a:buChar char="▪"/>
            </a:pPr>
            <a:r>
              <a:rPr b="1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Gmail</a:t>
            </a:r>
            <a:r>
              <a:rPr b="0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: Email, contatti, impegni, e comunicazione </a:t>
            </a:r>
            <a:endParaRPr/>
          </a:p>
          <a:p>
            <a:pPr indent="-228600" lvl="0" marL="457200" marR="0" rtl="0" algn="l">
              <a:lnSpc>
                <a:spcPct val="163043"/>
              </a:lnSpc>
              <a:spcBef>
                <a:spcPts val="110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585858"/>
              </a:solidFill>
              <a:highlight>
                <a:srgbClr val="F7F7F7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63043"/>
              </a:lnSpc>
              <a:spcBef>
                <a:spcPts val="110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Noto Sans Symbols"/>
              <a:buChar char="▪"/>
            </a:pPr>
            <a:r>
              <a:rPr b="1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Google Calendar</a:t>
            </a:r>
            <a:r>
              <a:rPr b="0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: pianificazione, calendario e appuntamenti</a:t>
            </a:r>
            <a:endParaRPr b="0" i="0" sz="1800" u="none" cap="none" strike="noStrike">
              <a:solidFill>
                <a:srgbClr val="585858"/>
              </a:solidFill>
              <a:highlight>
                <a:srgbClr val="F7F7F7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63043"/>
              </a:lnSpc>
              <a:spcBef>
                <a:spcPts val="110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585858"/>
              </a:solidFill>
              <a:highlight>
                <a:srgbClr val="F7F7F7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63043"/>
              </a:lnSpc>
              <a:spcBef>
                <a:spcPts val="110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Noto Sans Symbols"/>
              <a:buChar char="▪"/>
            </a:pPr>
            <a:r>
              <a:rPr b="1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Google Sites</a:t>
            </a:r>
            <a:r>
              <a:rPr b="0" i="0" lang="it" sz="1800" u="none" cap="none" strike="noStrike">
                <a:solidFill>
                  <a:srgbClr val="585858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: Creazione e pubblicazione di pagine web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3937" y="1017587"/>
            <a:ext cx="901700" cy="8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62812" y="2008187"/>
            <a:ext cx="982662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05637" y="3214687"/>
            <a:ext cx="915987" cy="1122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0" i="0" lang="it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Una classe (quasi) senza carta</a:t>
            </a:r>
            <a:endParaRPr/>
          </a:p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Salvare i files nello spazio cloud di Google Drive è possibile. </a:t>
            </a:r>
            <a:r>
              <a:rPr lang="it" sz="2800">
                <a:solidFill>
                  <a:srgbClr val="595959"/>
                </a:solidFill>
              </a:rPr>
              <a:t>Immagazzinando</a:t>
            </a:r>
            <a:r>
              <a:rPr b="0" i="0" lang="it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in questo modo è possibile condividere i documenti via web, limitando la necessità di stamparli.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type="title"/>
          </p:nvPr>
        </p:nvSpPr>
        <p:spPr>
          <a:xfrm>
            <a:off x="311150" y="444500"/>
            <a:ext cx="8521700" cy="11953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255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Creazione e ridenominazione di documenti, fogli di lavoro e presentazioni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2"/>
          <p:cNvSpPr txBox="1"/>
          <p:nvPr>
            <p:ph idx="1" type="body"/>
          </p:nvPr>
        </p:nvSpPr>
        <p:spPr>
          <a:xfrm>
            <a:off x="219075" y="1852612"/>
            <a:ext cx="8613775" cy="2968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2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Puoi creare documenti, fogli di lavoro e presentazioni e assegnare loro un nome dalle </a:t>
            </a:r>
            <a:r>
              <a:rPr b="0" i="0" lang="it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schermate Home </a:t>
            </a:r>
            <a:r>
              <a:rPr b="0" i="0" lang="it" sz="2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di Documenti, Fogli e Presentazioni Google.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Font typeface="Helvetica Neue"/>
              <a:buNone/>
            </a:pPr>
            <a:r>
              <a:rPr b="0" i="0" lang="it" sz="2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 documenti, i fogli e le presentazioni creati con Documenti, Fogli e Presentazioni Google saranno poi disponibili per la modifica, la condivisione e la collaborazione con altri utenti.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Condividere</a:t>
            </a:r>
            <a:endParaRPr/>
          </a:p>
        </p:txBody>
      </p:sp>
      <p:sp>
        <p:nvSpPr>
          <p:cNvPr id="182" name="Google Shape;182;p33"/>
          <p:cNvSpPr txBox="1"/>
          <p:nvPr>
            <p:ph idx="1" type="body"/>
          </p:nvPr>
        </p:nvSpPr>
        <p:spPr>
          <a:xfrm>
            <a:off x="261937" y="1152525"/>
            <a:ext cx="8626475" cy="3413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Se vuoi inviare una cartella o un file ad altre persone in modo che possano visualizzarli, modificarli o aggiungere commenti, puoi condividerli con loro direttamente su Google Drive, Documenti, Fogli o Presentazioni oppure tramite un link o un allegato email.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8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Le persone con le quali hai condiviso il file o la cartella vedranno all'istante le modifiche apportate, in modo che tutti ne siano al corrente e che tu possa ricevere rapidamente riscontri.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>
            <p:ph type="title"/>
          </p:nvPr>
        </p:nvSpPr>
        <p:spPr>
          <a:xfrm>
            <a:off x="311150" y="444500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Google Classroom</a:t>
            </a:r>
            <a:endParaRPr/>
          </a:p>
        </p:txBody>
      </p:sp>
      <p:sp>
        <p:nvSpPr>
          <p:cNvPr id="188" name="Google Shape;188;p34"/>
          <p:cNvSpPr txBox="1"/>
          <p:nvPr>
            <p:ph idx="1" type="body"/>
          </p:nvPr>
        </p:nvSpPr>
        <p:spPr>
          <a:xfrm>
            <a:off x="274637" y="1304925"/>
            <a:ext cx="8558212" cy="3559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Classroom è disponibile per tutti gli utenti di Google Apps for Education.</a:t>
            </a:r>
            <a:endParaRPr b="1" i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Classroom è stato progettato per aiutare gli insegnanti a creare e raccogliere i compiti senza ricorrere a supporti cartacei e include funzionalità che consentono di risparmiare tempo, come la possibilità di creare automaticamente una copia di un documento Google per ogni studente.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Char char="•"/>
            </a:pPr>
            <a:r>
              <a:rPr b="1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Gli studenti possono monitorare le scadenze dalla pagina Compiti e iniziare a lavorare con un solo clic. </a:t>
            </a:r>
            <a:endParaRPr b="1" i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Char char="•"/>
            </a:pPr>
            <a:r>
              <a:rPr b="1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 docenti possono vedere rapidamente chi ha svolto i compiti e chi no, fornire feedback in tempo reale e assegnare voti direttamente in Classroom.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3300" y="157162"/>
            <a:ext cx="1041400" cy="1147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311150" y="192087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Come funziona Classroom</a:t>
            </a:r>
            <a:endParaRPr/>
          </a:p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311150" y="762000"/>
            <a:ext cx="8521700" cy="4017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71450" marR="0" rtl="0" algn="l">
              <a:lnSpc>
                <a:spcPct val="1565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3"/>
              <a:buFont typeface="Arial"/>
              <a:buChar char="•"/>
            </a:pPr>
            <a:r>
              <a:rPr b="1" i="0" lang="it" sz="1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Configurazione facile </a:t>
            </a:r>
            <a:r>
              <a:rPr b="0" i="0" lang="it" sz="11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 docenti possono aggiungere gli studenti direttamente o condividere un codice con la classe, che gli studenti possono usare per registrarsi. Bastano pochi minuti per la configurazione.</a:t>
            </a:r>
            <a:endParaRPr/>
          </a:p>
          <a:p>
            <a:pPr indent="-171450" lvl="0" marL="17145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83"/>
              <a:buFont typeface="Arial"/>
              <a:buChar char="•"/>
            </a:pPr>
            <a:r>
              <a:rPr b="1" i="0" lang="it" sz="1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Risparmio di tempo </a:t>
            </a:r>
            <a:r>
              <a:rPr b="0" i="0" lang="it" sz="11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Il flusso di lavoro dei compiti, semplice e senza documenti cartacei, consente ai docenti di creare, rivedere e valutare rapidamente i compiti, tutto nello stesso posto.</a:t>
            </a:r>
            <a:endParaRPr/>
          </a:p>
          <a:p>
            <a:pPr indent="-171450" lvl="0" marL="17145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83"/>
              <a:buFont typeface="Arial"/>
              <a:buChar char="•"/>
            </a:pPr>
            <a:r>
              <a:rPr b="1" i="0" lang="it" sz="1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Organizzazione più efficace </a:t>
            </a:r>
            <a:r>
              <a:rPr b="0" i="0" lang="it" sz="11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Gli studenti possono visualizzare i propri compiti in un'apposita pagina, mentre tutto il materiale della classe viene archiviato automaticamente in alcune cartelle di Google Drive.</a:t>
            </a:r>
            <a:endParaRPr/>
          </a:p>
          <a:p>
            <a:pPr indent="-171450" lvl="0" marL="17145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83"/>
              <a:buFont typeface="Arial"/>
              <a:buChar char="•"/>
            </a:pPr>
            <a:r>
              <a:rPr b="1" i="0" lang="it" sz="1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Comunicazioni migliorate </a:t>
            </a:r>
            <a:r>
              <a:rPr b="0" i="0" lang="it" sz="11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Classroom consente ai docenti di inviare compiti e di avviare le discussioni con la classe in modo istantaneo. Gli studenti possono condividere le risorse o rispondere alle domande nello stream.</a:t>
            </a:r>
            <a:endParaRPr/>
          </a:p>
          <a:p>
            <a:pPr indent="-171450" lvl="0" marL="171450" marR="0" rtl="0" algn="l">
              <a:lnSpc>
                <a:spcPct val="15652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83"/>
              <a:buFont typeface="Arial"/>
              <a:buChar char="•"/>
            </a:pPr>
            <a:r>
              <a:rPr b="1" i="0" lang="it" sz="1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Conveniente e sicuro </a:t>
            </a:r>
            <a:r>
              <a:rPr b="0" i="0" lang="it" sz="11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Come il resto dei servizi di Google Apps for Education, Classroom non include annunci promozionali, non utilizza mai i tuoi contenuti o i dati degli studenti a fini pubblicitari e viene offerto gratuitamente alle scuole.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/>
          <p:nvPr>
            <p:ph type="title"/>
          </p:nvPr>
        </p:nvSpPr>
        <p:spPr>
          <a:xfrm>
            <a:off x="311150" y="269875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Calendario : organizziamo riunioni</a:t>
            </a:r>
            <a:endParaRPr/>
          </a:p>
        </p:txBody>
      </p:sp>
      <p:sp>
        <p:nvSpPr>
          <p:cNvPr id="206" name="Google Shape;206;p37"/>
          <p:cNvSpPr txBox="1"/>
          <p:nvPr>
            <p:ph idx="1" type="body"/>
          </p:nvPr>
        </p:nvSpPr>
        <p:spPr>
          <a:xfrm>
            <a:off x="485775" y="1989137"/>
            <a:ext cx="8521700" cy="25177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it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Molti progetti si affrontano più facilmente insieme ad altri. Questo di solito implica fare delle riunioni per condividere idee e fare piani di lavoro.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it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 alcuni strumenti possiamo riuscire a creare riunioni di persona o online che siano efficaci e produttive, evitando che si trasformino in perdite di tempo.</a:t>
            </a:r>
            <a:endParaRPr/>
          </a:p>
        </p:txBody>
      </p:sp>
      <p:pic>
        <p:nvPicPr>
          <p:cNvPr id="207" name="Google Shape;20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0337" y="842962"/>
            <a:ext cx="1158875" cy="1135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/>
          <p:nvPr>
            <p:ph type="title"/>
          </p:nvPr>
        </p:nvSpPr>
        <p:spPr>
          <a:xfrm>
            <a:off x="311150" y="146050"/>
            <a:ext cx="8521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255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Invito di persone al tuo evento</a:t>
            </a:r>
            <a:endParaRPr/>
          </a:p>
        </p:txBody>
      </p:sp>
      <p:sp>
        <p:nvSpPr>
          <p:cNvPr id="213" name="Google Shape;213;p38"/>
          <p:cNvSpPr txBox="1"/>
          <p:nvPr>
            <p:ph idx="1" type="body"/>
          </p:nvPr>
        </p:nvSpPr>
        <p:spPr>
          <a:xfrm>
            <a:off x="311150" y="719125"/>
            <a:ext cx="85218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Puoi aggiungere al tuo evento chiunque abbia un indirizzo email, anche nel caso di persone che non utilizzano Google Calendar.</a:t>
            </a:r>
            <a:endParaRPr b="1" i="0" u="none" cap="none" strike="noStrike">
              <a:solidFill>
                <a:schemeClr val="accent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sz="24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Aggiunta di persone all'evento</a:t>
            </a:r>
            <a:endParaRPr/>
          </a:p>
          <a:p>
            <a:pPr indent="-311150" lvl="0" marL="647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lvetica Neue"/>
              <a:buAutoNum type="arabicPeriod"/>
            </a:pP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Apri </a:t>
            </a:r>
            <a:r>
              <a:rPr b="0" i="0" lang="it" u="none" cap="none" strike="noStrike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Google Calendar</a:t>
            </a: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311150" lvl="0" marL="6477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lvetica Neue"/>
              <a:buAutoNum type="arabicPeriod"/>
            </a:pP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Apri un evento o creane uno nuovo.</a:t>
            </a:r>
            <a:endParaRPr/>
          </a:p>
          <a:p>
            <a:pPr indent="-311150" lvl="0" marL="6477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lvetica Neue"/>
              <a:buAutoNum type="arabicPeriod"/>
            </a:pP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Trova la sezione </a:t>
            </a:r>
            <a:r>
              <a:rPr b="1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Aggiungi ospiti</a:t>
            </a: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sulla destra.</a:t>
            </a:r>
            <a:endParaRPr/>
          </a:p>
          <a:p>
            <a:pPr indent="-311150" lvl="0" marL="6477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lvetica Neue"/>
              <a:buAutoNum type="arabicPeriod"/>
            </a:pP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Inizia a digitare il nome della persona e scegli un risultato dai tuoi contatti. Per invitare persone che non sono presenti nel tuo elenco di contatti, puoi digitare il loro indirizzo email.</a:t>
            </a:r>
            <a:endParaRPr/>
          </a:p>
          <a:p>
            <a:pPr indent="-311150" lvl="0" marL="6477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lvetica Neue"/>
              <a:buAutoNum type="arabicPeriod"/>
            </a:pP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Una volta terminata la modifica dell'evento, fai clic </a:t>
            </a:r>
            <a:r>
              <a:rPr b="1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Salva</a:t>
            </a:r>
            <a:r>
              <a:rPr b="0" i="0" lang="it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it" u="none" cap="none" strike="noStrike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Quando salvi l'evento, agli invitati viene inviata un'email di invito.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/>
          <p:nvPr>
            <p:ph type="title"/>
          </p:nvPr>
        </p:nvSpPr>
        <p:spPr>
          <a:xfrm>
            <a:off x="1217612" y="255587"/>
            <a:ext cx="5427662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it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Moduli Google    (Google Forms)</a:t>
            </a:r>
            <a:endParaRPr/>
          </a:p>
        </p:txBody>
      </p:sp>
      <p:pic>
        <p:nvPicPr>
          <p:cNvPr id="219" name="Google Shape;21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1737" y="69850"/>
            <a:ext cx="657225" cy="102711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9"/>
          <p:cNvSpPr txBox="1"/>
          <p:nvPr>
            <p:ph idx="1" type="body"/>
          </p:nvPr>
        </p:nvSpPr>
        <p:spPr>
          <a:xfrm>
            <a:off x="280987" y="884237"/>
            <a:ext cx="8637587" cy="4048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Con Moduli Google puoi pianificare eventi, fare sondaggi, sottoporre quiz agli studenti o raccogliere informazioni in modo semplice ed efficiente. Puoi creare un modulo da Drive o da un foglio di lavoro esistente che possa registrare le risposte del modulo.</a:t>
            </a:r>
            <a:endParaRPr/>
          </a:p>
          <a:p>
            <a:pPr indent="-292100" lvl="0" marL="6477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AutoNum type="arabicPeriod"/>
            </a:pP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Vai a </a:t>
            </a:r>
            <a:r>
              <a:rPr b="0" i="0" lang="it" sz="1600" u="none" cap="none" strike="noStrike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Moduli</a:t>
            </a:r>
            <a:endParaRPr b="0" i="0" sz="1600" u="none" cap="none" strike="noStrike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6477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AutoNum type="arabicPeriod"/>
            </a:pP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Fai clic sul pulsante più </a:t>
            </a:r>
            <a:r>
              <a:rPr b="1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6477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AutoNum type="arabicPeriod"/>
            </a:pP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 aprirà automaticamente un nuovo modulo.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it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Puoi aggiungere le domande desiderate nel modello di modulo. Puoi inoltre organizzare il modulo aggiungendo intestazioni e suddividendolo in varie pagine. Se effettui una verifica scritta puoi dare un peso ( valore ) alle risposte.</a:t>
            </a:r>
            <a:endParaRPr b="0" i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1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1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