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schemas.openxmlformats.org/officeDocument/2006/relationships/slide" Target="slides/slide7.xml"/><Relationship Id="rId10" Type="http://schemas.openxmlformats.org/officeDocument/2006/relationships/slide" Target="slides/slide6.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Breve introduzione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b7450ca9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b7450ca9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approfondimento di google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b7450ca9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b7450ca9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1b7450ca9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1b7450ca9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b7450ca9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b7450ca9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b7450ca93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b7450ca93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b7450ca93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b7450ca93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4.jpg"/><Relationship Id="rId5"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81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a:solidFill>
                  <a:srgbClr val="FF0000"/>
                </a:solidFill>
              </a:rPr>
              <a:t>Google apps for education</a:t>
            </a:r>
            <a:endParaRPr>
              <a:solidFill>
                <a:srgbClr val="FF0000"/>
              </a:solidFill>
            </a:endParaRPr>
          </a:p>
        </p:txBody>
      </p:sp>
      <p:sp>
        <p:nvSpPr>
          <p:cNvPr id="55" name="Google Shape;55;p13"/>
          <p:cNvSpPr txBox="1"/>
          <p:nvPr/>
        </p:nvSpPr>
        <p:spPr>
          <a:xfrm>
            <a:off x="540175" y="1996325"/>
            <a:ext cx="7973700" cy="8172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Clr>
                <a:schemeClr val="dk1"/>
              </a:buClr>
              <a:buSzPts val="1100"/>
              <a:buFont typeface="Arial"/>
              <a:buNone/>
            </a:pPr>
            <a:r>
              <a:rPr b="1" lang="it" sz="2800">
                <a:solidFill>
                  <a:srgbClr val="00FF00"/>
                </a:solidFill>
              </a:rPr>
              <a:t>gli strumenti di google per docenti e studenti</a:t>
            </a:r>
            <a:endParaRPr b="1" sz="2800">
              <a:solidFill>
                <a:srgbClr val="00FF00"/>
              </a:solidFill>
            </a:endParaRPr>
          </a:p>
          <a:p>
            <a:pPr indent="0" lvl="0" marL="0" rtl="0" algn="l">
              <a:lnSpc>
                <a:spcPct val="115000"/>
              </a:lnSpc>
              <a:spcBef>
                <a:spcPts val="0"/>
              </a:spcBef>
              <a:spcAft>
                <a:spcPts val="0"/>
              </a:spcAft>
              <a:buClr>
                <a:schemeClr val="dk1"/>
              </a:buClr>
              <a:buSzPts val="1100"/>
              <a:buFont typeface="Arial"/>
              <a:buNone/>
            </a:pPr>
            <a:r>
              <a:t/>
            </a:r>
            <a:endParaRPr sz="2800">
              <a:solidFill>
                <a:schemeClr val="dk2"/>
              </a:solidFill>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idx="1" type="body"/>
          </p:nvPr>
        </p:nvSpPr>
        <p:spPr>
          <a:xfrm>
            <a:off x="311700" y="657625"/>
            <a:ext cx="8520600" cy="3911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it">
                <a:solidFill>
                  <a:schemeClr val="dk1"/>
                </a:solidFill>
              </a:rPr>
              <a:t>Le</a:t>
            </a:r>
            <a:r>
              <a:rPr b="1" lang="it">
                <a:solidFill>
                  <a:schemeClr val="dk1"/>
                </a:solidFill>
                <a:latin typeface="Calibri"/>
                <a:ea typeface="Calibri"/>
                <a:cs typeface="Calibri"/>
                <a:sym typeface="Calibri"/>
              </a:rPr>
              <a:t> </a:t>
            </a:r>
            <a:r>
              <a:rPr lang="it">
                <a:solidFill>
                  <a:schemeClr val="dk1"/>
                </a:solidFill>
              </a:rPr>
              <a:t>Google</a:t>
            </a:r>
            <a:r>
              <a:rPr lang="it">
                <a:solidFill>
                  <a:schemeClr val="dk1"/>
                </a:solidFill>
                <a:latin typeface="Calibri"/>
                <a:ea typeface="Calibri"/>
                <a:cs typeface="Calibri"/>
                <a:sym typeface="Calibri"/>
              </a:rPr>
              <a:t> </a:t>
            </a:r>
            <a:r>
              <a:rPr lang="it">
                <a:solidFill>
                  <a:schemeClr val="dk1"/>
                </a:solidFill>
              </a:rPr>
              <a:t>Apps for Education sono una suite di applicazioni cloud che permettono di collaborare all’interno  di una istituzione in maniera molto efficace. La facilità e la rapidità della collaborazione sono le caratteristiche che rendono unico Google Apps.  Ogni scuola può ottenere le Google Apps for Education essendo queste totalmente gratuite. Le Google Apps for Education sono pensate sia per l’amministrazione scolastica sia per il rapporto didattico studente e allievo. È quindi necessario che ogni allievo disponga del suo account per potersi identificare all’interno del sistema.  In genere gli account istituzionali sono costruiti così: nome.cognome@ildominiodellatuascuola.it . Questo permette di contattare potenzialmente chiunque all’interno  della scuola conoscendone solo il nome ed il cognome.</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Cosa forniscono effettivamente le Google Apps?</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Ogni account riceve una casella di posta elettronica, e l’accesso a tutti gli applicativi Google classici  con in più un’applicazione  specifica per la scuola: Classroom.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Classroom è uno strumento molto potente che permette di creare e organizzare compiti, fornire feedback in modo efficiente e comunicare con le classi in modo semplice.</a:t>
            </a:r>
            <a:endParaRPr>
              <a:solidFill>
                <a:schemeClr val="dk1"/>
              </a:solidFill>
              <a:latin typeface="Times New Roman"/>
              <a:ea typeface="Times New Roman"/>
              <a:cs typeface="Times New Roman"/>
              <a:sym typeface="Times New Roman"/>
            </a:endParaRPr>
          </a:p>
          <a:p>
            <a:pPr indent="0" lvl="0" marL="0" rtl="0" algn="l">
              <a:spcBef>
                <a:spcPts val="0"/>
              </a:spcBef>
              <a:spcAft>
                <a:spcPts val="1600"/>
              </a:spcAft>
              <a:buNone/>
            </a:pPr>
            <a:r>
              <a:rPr lang="it">
                <a:solidFill>
                  <a:schemeClr val="dk1"/>
                </a:solidFill>
                <a:latin typeface="Times New Roman"/>
                <a:ea typeface="Times New Roman"/>
                <a:cs typeface="Times New Roman"/>
                <a:sym typeface="Times New Roman"/>
              </a:rPr>
              <a:t>È possibile usufruire di questi applicativi su qualsiasi computer, tablet, smartphone.</a:t>
            </a:r>
            <a:endParaRPr>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Gli usi all’interno della scuola potranno essere :</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it">
                <a:solidFill>
                  <a:schemeClr val="dk1"/>
                </a:solidFill>
                <a:latin typeface="Times New Roman"/>
                <a:ea typeface="Times New Roman"/>
                <a:cs typeface="Times New Roman"/>
                <a:sym typeface="Times New Roman"/>
              </a:rPr>
              <a:t>condivisione di file semplificata con Google Drive;</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it">
                <a:solidFill>
                  <a:schemeClr val="dk1"/>
                </a:solidFill>
                <a:latin typeface="Times New Roman"/>
                <a:ea typeface="Times New Roman"/>
                <a:cs typeface="Times New Roman"/>
                <a:sym typeface="Times New Roman"/>
              </a:rPr>
              <a:t>creazione di documenti (word, excel, powerpoint) condivisi e modificabili in tempo reale da tutti i partecipanti;</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it">
                <a:solidFill>
                  <a:schemeClr val="dk1"/>
                </a:solidFill>
                <a:latin typeface="Times New Roman"/>
                <a:ea typeface="Times New Roman"/>
                <a:cs typeface="Times New Roman"/>
                <a:sym typeface="Times New Roman"/>
              </a:rPr>
              <a:t>creazione semplice di siti web;</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it">
                <a:solidFill>
                  <a:schemeClr val="dk1"/>
                </a:solidFill>
                <a:latin typeface="Times New Roman"/>
                <a:ea typeface="Times New Roman"/>
                <a:cs typeface="Times New Roman"/>
                <a:sym typeface="Times New Roman"/>
              </a:rPr>
              <a:t>traccia dei progressi degli studenti;</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it">
                <a:solidFill>
                  <a:schemeClr val="dk1"/>
                </a:solidFill>
                <a:latin typeface="Times New Roman"/>
                <a:ea typeface="Times New Roman"/>
                <a:cs typeface="Times New Roman"/>
                <a:sym typeface="Times New Roman"/>
              </a:rPr>
              <a:t>creazione semplificata di questionari online;</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it">
                <a:solidFill>
                  <a:schemeClr val="dk1"/>
                </a:solidFill>
                <a:latin typeface="Times New Roman"/>
                <a:ea typeface="Times New Roman"/>
                <a:cs typeface="Times New Roman"/>
                <a:sym typeface="Times New Roman"/>
              </a:rPr>
              <a:t>calendari condivisi;</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it">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indent="0" lvl="0" marL="0" rtl="0" algn="l">
              <a:spcBef>
                <a:spcPts val="10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it" sz="3600"/>
              <a:t>Presentiamo le icone degli applicativi</a:t>
            </a:r>
            <a:endParaRPr sz="3600"/>
          </a:p>
        </p:txBody>
      </p:sp>
      <p:sp>
        <p:nvSpPr>
          <p:cNvPr id="76" name="Google Shape;76;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1200">
                <a:solidFill>
                  <a:srgbClr val="000000"/>
                </a:solidFill>
              </a:rPr>
              <a:t>                         </a:t>
            </a:r>
            <a:r>
              <a:rPr lang="it">
                <a:solidFill>
                  <a:srgbClr val="000000"/>
                </a:solidFill>
              </a:rPr>
              <a:t>Gmail: che una email</a:t>
            </a:r>
            <a:endParaRPr>
              <a:solidFill>
                <a:srgbClr val="000000"/>
              </a:solidFill>
            </a:endParaRPr>
          </a:p>
          <a:p>
            <a:pPr indent="0" lvl="0" marL="0" rtl="0" algn="l">
              <a:spcBef>
                <a:spcPts val="1000"/>
              </a:spcBef>
              <a:spcAft>
                <a:spcPts val="0"/>
              </a:spcAft>
              <a:buNone/>
            </a:pPr>
            <a:r>
              <a:t/>
            </a:r>
            <a:endParaRPr sz="1200">
              <a:solidFill>
                <a:srgbClr val="000000"/>
              </a:solidFill>
            </a:endParaRPr>
          </a:p>
          <a:p>
            <a:pPr indent="0" lvl="0" marL="0" rtl="0" algn="l">
              <a:spcBef>
                <a:spcPts val="1000"/>
              </a:spcBef>
              <a:spcAft>
                <a:spcPts val="0"/>
              </a:spcAft>
              <a:buNone/>
            </a:pPr>
            <a:r>
              <a:t/>
            </a:r>
            <a:endParaRPr sz="1200">
              <a:solidFill>
                <a:srgbClr val="000000"/>
              </a:solidFill>
            </a:endParaRPr>
          </a:p>
          <a:p>
            <a:pPr indent="0" lvl="0" marL="0" rtl="0" algn="l">
              <a:spcBef>
                <a:spcPts val="1000"/>
              </a:spcBef>
              <a:spcAft>
                <a:spcPts val="0"/>
              </a:spcAft>
              <a:buNone/>
            </a:pPr>
            <a:r>
              <a:rPr lang="it" sz="1200">
                <a:solidFill>
                  <a:srgbClr val="000000"/>
                </a:solidFill>
              </a:rPr>
              <a:t>                      </a:t>
            </a:r>
            <a:r>
              <a:rPr lang="it">
                <a:solidFill>
                  <a:srgbClr val="000000"/>
                </a:solidFill>
              </a:rPr>
              <a:t> Drive: conserva e condividi ciò che vuoi</a:t>
            </a:r>
            <a:endParaRPr>
              <a:solidFill>
                <a:srgbClr val="000000"/>
              </a:solidFill>
            </a:endParaRPr>
          </a:p>
          <a:p>
            <a:pPr indent="0" lvl="0" marL="0" rtl="0" algn="l">
              <a:spcBef>
                <a:spcPts val="1000"/>
              </a:spcBef>
              <a:spcAft>
                <a:spcPts val="0"/>
              </a:spcAft>
              <a:buNone/>
            </a:pPr>
            <a:r>
              <a:t/>
            </a:r>
            <a:endParaRPr sz="1200">
              <a:solidFill>
                <a:schemeClr val="dk1"/>
              </a:solidFill>
            </a:endParaRPr>
          </a:p>
          <a:p>
            <a:pPr indent="0" lvl="0" marL="0" rtl="0" algn="l">
              <a:spcBef>
                <a:spcPts val="1600"/>
              </a:spcBef>
              <a:spcAft>
                <a:spcPts val="0"/>
              </a:spcAft>
              <a:buNone/>
            </a:pPr>
            <a:r>
              <a:t/>
            </a:r>
            <a:endParaRPr sz="1200">
              <a:solidFill>
                <a:schemeClr val="dk1"/>
              </a:solidFill>
            </a:endParaRPr>
          </a:p>
          <a:p>
            <a:pPr indent="0" lvl="0" marL="0" rtl="0" algn="l">
              <a:spcBef>
                <a:spcPts val="1600"/>
              </a:spcBef>
              <a:spcAft>
                <a:spcPts val="1600"/>
              </a:spcAft>
              <a:buNone/>
            </a:pPr>
            <a:r>
              <a:rPr lang="it" sz="1200">
                <a:solidFill>
                  <a:schemeClr val="dk1"/>
                </a:solidFill>
              </a:rPr>
              <a:t>                          </a:t>
            </a:r>
            <a:r>
              <a:rPr lang="it">
                <a:solidFill>
                  <a:schemeClr val="dk1"/>
                </a:solidFill>
              </a:rPr>
              <a:t>Calendar: aiuta docenti e studenti a organizzare il proprio tempo</a:t>
            </a:r>
            <a:endParaRPr/>
          </a:p>
        </p:txBody>
      </p:sp>
      <p:pic>
        <p:nvPicPr>
          <p:cNvPr descr="gmail.jpg" id="77" name="Google Shape;77;p17"/>
          <p:cNvPicPr preferRelativeResize="0"/>
          <p:nvPr/>
        </p:nvPicPr>
        <p:blipFill>
          <a:blip r:embed="rId3">
            <a:alphaModFix/>
          </a:blip>
          <a:stretch>
            <a:fillRect/>
          </a:stretch>
        </p:blipFill>
        <p:spPr>
          <a:xfrm>
            <a:off x="731550" y="1152475"/>
            <a:ext cx="599150" cy="492850"/>
          </a:xfrm>
          <a:prstGeom prst="rect">
            <a:avLst/>
          </a:prstGeom>
          <a:noFill/>
          <a:ln>
            <a:noFill/>
          </a:ln>
        </p:spPr>
      </p:pic>
      <p:pic>
        <p:nvPicPr>
          <p:cNvPr descr="drive.jpg" id="78" name="Google Shape;78;p17"/>
          <p:cNvPicPr preferRelativeResize="0"/>
          <p:nvPr/>
        </p:nvPicPr>
        <p:blipFill>
          <a:blip r:embed="rId4">
            <a:alphaModFix/>
          </a:blip>
          <a:stretch>
            <a:fillRect/>
          </a:stretch>
        </p:blipFill>
        <p:spPr>
          <a:xfrm>
            <a:off x="731550" y="2137775"/>
            <a:ext cx="599150" cy="535583"/>
          </a:xfrm>
          <a:prstGeom prst="rect">
            <a:avLst/>
          </a:prstGeom>
          <a:noFill/>
          <a:ln>
            <a:noFill/>
          </a:ln>
        </p:spPr>
      </p:pic>
      <p:pic>
        <p:nvPicPr>
          <p:cNvPr descr="calendar.jpg" id="79" name="Google Shape;79;p17"/>
          <p:cNvPicPr preferRelativeResize="0"/>
          <p:nvPr/>
        </p:nvPicPr>
        <p:blipFill>
          <a:blip r:embed="rId5">
            <a:alphaModFix/>
          </a:blip>
          <a:stretch>
            <a:fillRect/>
          </a:stretch>
        </p:blipFill>
        <p:spPr>
          <a:xfrm>
            <a:off x="657264" y="3341950"/>
            <a:ext cx="673425" cy="602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idx="1" type="body"/>
          </p:nvPr>
        </p:nvSpPr>
        <p:spPr>
          <a:xfrm>
            <a:off x="311700" y="187900"/>
            <a:ext cx="8520600" cy="4662000"/>
          </a:xfrm>
          <a:prstGeom prst="rect">
            <a:avLst/>
          </a:prstGeom>
        </p:spPr>
        <p:txBody>
          <a:bodyPr anchorCtr="0" anchor="t" bIns="91425" lIns="91425" spcFirstLastPara="1" rIns="91425" wrap="square" tIns="91425">
            <a:noAutofit/>
          </a:bodyPr>
          <a:lstStyle/>
          <a:p>
            <a:pPr indent="0" lvl="0" marL="0" rtl="0" algn="just">
              <a:spcBef>
                <a:spcPts val="300"/>
              </a:spcBef>
              <a:spcAft>
                <a:spcPts val="0"/>
              </a:spcAft>
              <a:buNone/>
            </a:pPr>
            <a:r>
              <a:t/>
            </a:r>
            <a:endParaRPr sz="1200">
              <a:solidFill>
                <a:schemeClr val="dk1"/>
              </a:solidFill>
            </a:endParaRPr>
          </a:p>
          <a:p>
            <a:pPr indent="0" lvl="0" marL="0" rtl="0" algn="just">
              <a:spcBef>
                <a:spcPts val="300"/>
              </a:spcBef>
              <a:spcAft>
                <a:spcPts val="0"/>
              </a:spcAft>
              <a:buNone/>
            </a:pPr>
            <a:r>
              <a:t/>
            </a:r>
            <a:endParaRPr sz="1200">
              <a:solidFill>
                <a:schemeClr val="dk1"/>
              </a:solidFill>
            </a:endParaRPr>
          </a:p>
          <a:p>
            <a:pPr indent="0" lvl="0" marL="0" rtl="0" algn="just">
              <a:spcBef>
                <a:spcPts val="300"/>
              </a:spcBef>
              <a:spcAft>
                <a:spcPts val="0"/>
              </a:spcAft>
              <a:buNone/>
            </a:pPr>
            <a:r>
              <a:t/>
            </a:r>
            <a:endParaRPr sz="1200">
              <a:solidFill>
                <a:schemeClr val="dk1"/>
              </a:solidFill>
            </a:endParaRPr>
          </a:p>
          <a:p>
            <a:pPr indent="0" lvl="0" marL="0" rtl="0" algn="just">
              <a:spcBef>
                <a:spcPts val="300"/>
              </a:spcBef>
              <a:spcAft>
                <a:spcPts val="0"/>
              </a:spcAft>
              <a:buClr>
                <a:schemeClr val="dk1"/>
              </a:buClr>
              <a:buSzPts val="1100"/>
              <a:buFont typeface="Arial"/>
              <a:buNone/>
            </a:pPr>
            <a:r>
              <a:rPr lang="it" sz="1200">
                <a:solidFill>
                  <a:schemeClr val="dk1"/>
                </a:solidFill>
              </a:rPr>
              <a:t>                     </a:t>
            </a:r>
            <a:r>
              <a:rPr lang="it">
                <a:solidFill>
                  <a:schemeClr val="dk1"/>
                </a:solidFill>
              </a:rPr>
              <a:t>Documenti: crea documenti ricchi di immagini, tabelle, equazioni, disegni, link e altro ancora.</a:t>
            </a:r>
            <a:endParaRPr>
              <a:solidFill>
                <a:schemeClr val="dk1"/>
              </a:solidFill>
            </a:endParaRPr>
          </a:p>
          <a:p>
            <a:pPr indent="0" lvl="0" marL="0" rtl="0" algn="l">
              <a:spcBef>
                <a:spcPts val="300"/>
              </a:spcBef>
              <a:spcAft>
                <a:spcPts val="0"/>
              </a:spcAft>
              <a:buNone/>
            </a:pPr>
            <a:r>
              <a:t/>
            </a:r>
            <a:endParaRPr sz="1200">
              <a:solidFill>
                <a:schemeClr val="dk1"/>
              </a:solidFill>
            </a:endParaRPr>
          </a:p>
          <a:p>
            <a:pPr indent="0" lvl="0" marL="0" rtl="0" algn="l">
              <a:spcBef>
                <a:spcPts val="1600"/>
              </a:spcBef>
              <a:spcAft>
                <a:spcPts val="0"/>
              </a:spcAft>
              <a:buNone/>
            </a:pPr>
            <a:r>
              <a:t/>
            </a:r>
            <a:endParaRPr sz="1200">
              <a:solidFill>
                <a:schemeClr val="dk1"/>
              </a:solidFill>
            </a:endParaRPr>
          </a:p>
          <a:p>
            <a:pPr indent="0" lvl="0" marL="0" rtl="0" algn="l">
              <a:spcBef>
                <a:spcPts val="1600"/>
              </a:spcBef>
              <a:spcAft>
                <a:spcPts val="0"/>
              </a:spcAft>
              <a:buNone/>
            </a:pPr>
            <a:r>
              <a:rPr lang="it" sz="1200">
                <a:solidFill>
                  <a:schemeClr val="dk1"/>
                </a:solidFill>
              </a:rPr>
              <a:t>                        </a:t>
            </a:r>
            <a:r>
              <a:rPr lang="it">
                <a:solidFill>
                  <a:schemeClr val="dk1"/>
                </a:solidFill>
              </a:rPr>
              <a:t>Fogli di lavoro: con il potente editor dei fogli di lavoro conservi e condividi elenchi, monitori progetti, analizzi dati e verifichi risultati.</a:t>
            </a:r>
            <a:endParaRPr>
              <a:solidFill>
                <a:schemeClr val="dk1"/>
              </a:solidFill>
            </a:endParaRPr>
          </a:p>
          <a:p>
            <a:pPr indent="0" lvl="0" marL="0" rtl="0" algn="l">
              <a:spcBef>
                <a:spcPts val="1600"/>
              </a:spcBef>
              <a:spcAft>
                <a:spcPts val="0"/>
              </a:spcAft>
              <a:buNone/>
            </a:pPr>
            <a:r>
              <a:rPr lang="it" sz="1200">
                <a:solidFill>
                  <a:schemeClr val="dk1"/>
                </a:solidFill>
              </a:rPr>
              <a:t>                        </a:t>
            </a:r>
            <a:endParaRPr sz="1200">
              <a:solidFill>
                <a:schemeClr val="dk1"/>
              </a:solidFill>
            </a:endParaRPr>
          </a:p>
          <a:p>
            <a:pPr indent="0" lvl="0" marL="0" rtl="0" algn="l">
              <a:spcBef>
                <a:spcPts val="1600"/>
              </a:spcBef>
              <a:spcAft>
                <a:spcPts val="1600"/>
              </a:spcAft>
              <a:buNone/>
            </a:pPr>
            <a:r>
              <a:rPr lang="it" sz="1200">
                <a:solidFill>
                  <a:schemeClr val="dk1"/>
                </a:solidFill>
              </a:rPr>
              <a:t>                        </a:t>
            </a:r>
            <a:r>
              <a:rPr lang="it">
                <a:solidFill>
                  <a:schemeClr val="dk1"/>
                </a:solidFill>
              </a:rPr>
              <a:t>Presentazioni: crea bellissime diapositive con l’editor di presentazione che supporta i video incorporati, le animazioni e le transizioni dinamiche tra le diapositive.</a:t>
            </a:r>
            <a:endParaRPr>
              <a:solidFill>
                <a:schemeClr val="dk1"/>
              </a:solidFill>
            </a:endParaRPr>
          </a:p>
        </p:txBody>
      </p:sp>
      <p:pic>
        <p:nvPicPr>
          <p:cNvPr descr="documenti.jpg" id="85" name="Google Shape;85;p18"/>
          <p:cNvPicPr preferRelativeResize="0"/>
          <p:nvPr/>
        </p:nvPicPr>
        <p:blipFill>
          <a:blip r:embed="rId3">
            <a:alphaModFix/>
          </a:blip>
          <a:stretch>
            <a:fillRect/>
          </a:stretch>
        </p:blipFill>
        <p:spPr>
          <a:xfrm>
            <a:off x="603988" y="564175"/>
            <a:ext cx="666825" cy="790311"/>
          </a:xfrm>
          <a:prstGeom prst="rect">
            <a:avLst/>
          </a:prstGeom>
          <a:noFill/>
          <a:ln>
            <a:noFill/>
          </a:ln>
        </p:spPr>
      </p:pic>
      <p:pic>
        <p:nvPicPr>
          <p:cNvPr descr="foglio di calcolo.jpg" id="86" name="Google Shape;86;p18"/>
          <p:cNvPicPr preferRelativeResize="0"/>
          <p:nvPr/>
        </p:nvPicPr>
        <p:blipFill>
          <a:blip r:embed="rId4">
            <a:alphaModFix/>
          </a:blip>
          <a:stretch>
            <a:fillRect/>
          </a:stretch>
        </p:blipFill>
        <p:spPr>
          <a:xfrm>
            <a:off x="603988" y="1973155"/>
            <a:ext cx="666825" cy="823725"/>
          </a:xfrm>
          <a:prstGeom prst="rect">
            <a:avLst/>
          </a:prstGeom>
          <a:noFill/>
          <a:ln>
            <a:noFill/>
          </a:ln>
        </p:spPr>
      </p:pic>
      <p:pic>
        <p:nvPicPr>
          <p:cNvPr descr="presentazioni.jpg" id="87" name="Google Shape;87;p18"/>
          <p:cNvPicPr preferRelativeResize="0"/>
          <p:nvPr/>
        </p:nvPicPr>
        <p:blipFill>
          <a:blip r:embed="rId5">
            <a:alphaModFix/>
          </a:blip>
          <a:stretch>
            <a:fillRect/>
          </a:stretch>
        </p:blipFill>
        <p:spPr>
          <a:xfrm>
            <a:off x="558738" y="3286400"/>
            <a:ext cx="757300" cy="823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idx="1" type="body"/>
          </p:nvPr>
        </p:nvSpPr>
        <p:spPr>
          <a:xfrm>
            <a:off x="311700" y="493200"/>
            <a:ext cx="8520600" cy="226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endParaRPr>
          </a:p>
          <a:p>
            <a:pPr indent="0" lvl="0" marL="0" rtl="0" algn="l">
              <a:spcBef>
                <a:spcPts val="1600"/>
              </a:spcBef>
              <a:spcAft>
                <a:spcPts val="0"/>
              </a:spcAft>
              <a:buNone/>
            </a:pPr>
            <a:r>
              <a:t/>
            </a:r>
            <a:endParaRPr sz="1200">
              <a:solidFill>
                <a:schemeClr val="dk1"/>
              </a:solidFill>
            </a:endParaRPr>
          </a:p>
          <a:p>
            <a:pPr indent="0" lvl="0" marL="0" rtl="0" algn="l">
              <a:spcBef>
                <a:spcPts val="1600"/>
              </a:spcBef>
              <a:spcAft>
                <a:spcPts val="0"/>
              </a:spcAft>
              <a:buNone/>
            </a:pPr>
            <a:r>
              <a:t/>
            </a:r>
            <a:endParaRPr sz="1200">
              <a:solidFill>
                <a:schemeClr val="dk1"/>
              </a:solidFill>
            </a:endParaRPr>
          </a:p>
          <a:p>
            <a:pPr indent="0" lvl="0" marL="0" rtl="0" algn="l">
              <a:spcBef>
                <a:spcPts val="1600"/>
              </a:spcBef>
              <a:spcAft>
                <a:spcPts val="0"/>
              </a:spcAft>
              <a:buNone/>
            </a:pPr>
            <a:r>
              <a:rPr lang="it" sz="1200">
                <a:solidFill>
                  <a:schemeClr val="dk1"/>
                </a:solidFill>
              </a:rPr>
              <a:t>                        </a:t>
            </a:r>
            <a:r>
              <a:rPr lang="it">
                <a:solidFill>
                  <a:schemeClr val="dk1"/>
                </a:solidFill>
              </a:rPr>
              <a:t>Google Sites: aree di lavoro condivise per classi e docenti</a:t>
            </a:r>
            <a:endParaRPr>
              <a:solidFill>
                <a:schemeClr val="dk1"/>
              </a:solidFill>
            </a:endParaRPr>
          </a:p>
          <a:p>
            <a:pPr indent="0" lvl="0" marL="0" rtl="0" algn="l">
              <a:spcBef>
                <a:spcPts val="1600"/>
              </a:spcBef>
              <a:spcAft>
                <a:spcPts val="1600"/>
              </a:spcAft>
              <a:buNone/>
            </a:pPr>
            <a:r>
              <a:t/>
            </a:r>
            <a:endParaRPr sz="1200">
              <a:solidFill>
                <a:schemeClr val="dk1"/>
              </a:solidFill>
            </a:endParaRPr>
          </a:p>
        </p:txBody>
      </p:sp>
      <p:pic>
        <p:nvPicPr>
          <p:cNvPr descr="google sites.jpg" id="93" name="Google Shape;93;p19"/>
          <p:cNvPicPr preferRelativeResize="0"/>
          <p:nvPr/>
        </p:nvPicPr>
        <p:blipFill>
          <a:blip r:embed="rId3">
            <a:alphaModFix/>
          </a:blip>
          <a:stretch>
            <a:fillRect/>
          </a:stretch>
        </p:blipFill>
        <p:spPr>
          <a:xfrm>
            <a:off x="514833" y="968258"/>
            <a:ext cx="847375" cy="1007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