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1" r:id="rId3"/>
    <p:sldMasterId id="2147483652" r:id="rId4"/>
    <p:sldMasterId id="214748365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y="5143500" cx="9144000"/>
  <p:notesSz cx="6858000" cy="9144000"/>
  <p:embeddedFontLst>
    <p:embeddedFont>
      <p:font typeface="Helvetica Neue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4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15" Type="http://schemas.openxmlformats.org/officeDocument/2006/relationships/font" Target="fonts/HelveticaNeue-bold.fntdata"/><Relationship Id="rId14" Type="http://schemas.openxmlformats.org/officeDocument/2006/relationships/font" Target="fonts/HelveticaNeue-regular.fntdata"/><Relationship Id="rId17" Type="http://schemas.openxmlformats.org/officeDocument/2006/relationships/font" Target="fonts/HelveticaNeue-boldItalic.fntdata"/><Relationship Id="rId16" Type="http://schemas.openxmlformats.org/officeDocument/2006/relationships/font" Target="fonts/HelveticaNeue-italic.fntdata"/><Relationship Id="rId5" Type="http://schemas.openxmlformats.org/officeDocument/2006/relationships/slideMaster" Target="slideMasters/slideMaster3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" name="Google Shape;2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" name="Google Shape;3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5" name="Google Shape;65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599" cy="20525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5200"/>
            </a:lvl2pPr>
            <a:lvl3pPr indent="0"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5200"/>
            </a:lvl3pPr>
            <a:lvl4pPr indent="0"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5200"/>
            </a:lvl4pPr>
            <a:lvl5pPr indent="0"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5200"/>
            </a:lvl5pPr>
            <a:lvl6pPr indent="0"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5200"/>
            </a:lvl6pPr>
            <a:lvl7pPr indent="0"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5200"/>
            </a:lvl7pPr>
            <a:lvl8pPr indent="0"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5200"/>
            </a:lvl8pPr>
            <a:lvl9pPr indent="0"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599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87" y="4662487"/>
            <a:ext cx="549275" cy="39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87" y="4662487"/>
            <a:ext cx="549275" cy="39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8472487" y="4662487"/>
            <a:ext cx="549275" cy="39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4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theme" Target="../theme/theme2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150" y="444500"/>
            <a:ext cx="8521700" cy="5730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150" y="1152525"/>
            <a:ext cx="8521700" cy="34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87" y="4662487"/>
            <a:ext cx="549275" cy="39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150" y="444500"/>
            <a:ext cx="8521700" cy="5730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11150" y="1152525"/>
            <a:ext cx="8521700" cy="34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87" y="4662487"/>
            <a:ext cx="549275" cy="39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150" y="444500"/>
            <a:ext cx="8521700" cy="5730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150" y="1152525"/>
            <a:ext cx="8521700" cy="34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87" y="4662487"/>
            <a:ext cx="549275" cy="39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0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150" y="444500"/>
            <a:ext cx="8521700" cy="5730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it" sz="2800">
                <a:solidFill>
                  <a:srgbClr val="FF0000"/>
                </a:solidFill>
              </a:rPr>
              <a:t>Cos'è</a:t>
            </a:r>
            <a:r>
              <a:rPr b="1" i="0" lang="it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una classe virtuale?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150" y="1152525"/>
            <a:ext cx="8521700" cy="34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b="0" i="0" lang="it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Un luogo dove gli insegnanti sono dei “</a:t>
            </a:r>
            <a:r>
              <a:rPr b="1" i="0" lang="it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facilitatori</a:t>
            </a:r>
            <a:r>
              <a:rPr b="0" i="0" lang="it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” dell’apprendimento</a:t>
            </a:r>
            <a:endParaRPr b="0" i="0" sz="24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b="0" i="0" lang="it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Un luogo dove gli studenti usano la tecnologia per collaborare e comunicare in modo corretto</a:t>
            </a:r>
            <a:endParaRPr b="0" i="0" sz="24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b="0" i="0" lang="it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Un luogo dove gli studenti hanno accesso a delle </a:t>
            </a:r>
            <a:r>
              <a:rPr b="1" i="0" lang="it" sz="2400" u="sng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risorse online</a:t>
            </a:r>
            <a:r>
              <a:rPr b="0" i="0" lang="it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che possono utilizzare per risolvere problemi</a:t>
            </a: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264175" y="444500"/>
            <a:ext cx="4444800" cy="5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i="0" lang="it" sz="28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Classroom</a:t>
            </a:r>
            <a:endParaRPr b="1">
              <a:solidFill>
                <a:srgbClr val="0000FF"/>
              </a:solidFill>
            </a:endParaRPr>
          </a:p>
        </p:txBody>
      </p:sp>
      <p:sp>
        <p:nvSpPr>
          <p:cNvPr id="38" name="Google Shape;38;p8"/>
          <p:cNvSpPr txBox="1"/>
          <p:nvPr>
            <p:ph idx="1" type="body"/>
          </p:nvPr>
        </p:nvSpPr>
        <p:spPr>
          <a:xfrm>
            <a:off x="311150" y="1152525"/>
            <a:ext cx="8521800" cy="36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b="1" i="0" lang="it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Uno strumento collaborativo per insegnanti e studenti in cui organizzare la classe virtuale.</a:t>
            </a:r>
            <a:endParaRPr b="1"/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b="1" i="0" lang="it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In pochi click si può: creare la classe, aggiungere studenti, assegnare compiti e fornire materiali.</a:t>
            </a:r>
            <a:endParaRPr b="1"/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b="1" i="0" lang="it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E’ possibile verificare chi ha completato un compito e chi ci sta ancora lavorando ed assegnare un voto al lavoro, una volta che questo sia terminato.</a:t>
            </a:r>
            <a:endParaRPr b="1"/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b="1" i="0" lang="it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E’ possibile fornire feedback continui agli studenti, guardando le loro domande o commentando i loro lavori.</a:t>
            </a:r>
            <a:endParaRPr b="1"/>
          </a:p>
        </p:txBody>
      </p:sp>
      <p:pic>
        <p:nvPicPr>
          <p:cNvPr id="39" name="Google Shape;3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16550" y="0"/>
            <a:ext cx="2128800" cy="118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/>
          <p:nvPr/>
        </p:nvSpPr>
        <p:spPr>
          <a:xfrm>
            <a:off x="1143000" y="0"/>
            <a:ext cx="6858000" cy="51435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type="title"/>
          </p:nvPr>
        </p:nvSpPr>
        <p:spPr>
          <a:xfrm>
            <a:off x="311150" y="244875"/>
            <a:ext cx="8521800" cy="5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i="0" lang="it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Come funziona</a:t>
            </a:r>
            <a:endParaRPr b="1"/>
          </a:p>
        </p:txBody>
      </p:sp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1200" y="739775"/>
            <a:ext cx="8521800" cy="39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652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it" sz="12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Configurazione facile </a:t>
            </a:r>
            <a:r>
              <a:rPr b="0" i="0" lang="it" sz="12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I docenti possono aggiungere gli studenti direttamente o condividere un codice con la classe, che gli studenti possono usare per registrarsi. Bastano pochi minuti per la configurazione.</a:t>
            </a:r>
            <a:endParaRPr sz="1200"/>
          </a:p>
          <a:p>
            <a:pPr indent="0" lvl="0" marL="0" marR="0" rtl="0" algn="l">
              <a:lnSpc>
                <a:spcPct val="156521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it" sz="12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Risparmio di tempo </a:t>
            </a:r>
            <a:r>
              <a:rPr b="0" i="0" lang="it" sz="12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Il flusso di lavoro dei compiti, semplice e senza documenti cartacei, consente ai docenti di creare, rivedere e valutare rapidamente i compiti, tutto nello stesso posto.</a:t>
            </a:r>
            <a:endParaRPr sz="1200"/>
          </a:p>
          <a:p>
            <a:pPr indent="0" lvl="0" marL="0" marR="0" rtl="0" algn="l">
              <a:lnSpc>
                <a:spcPct val="156521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it" sz="12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Organizzazione più efficace </a:t>
            </a:r>
            <a:r>
              <a:rPr b="0" i="0" lang="it" sz="12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Gli studenti possono visualizzare i propri compiti in un'apposita pagina, mentre tutto il materiale della classe viene archiviato automaticamente in alcune cartelle di Google Drive.</a:t>
            </a:r>
            <a:endParaRPr sz="1200"/>
          </a:p>
          <a:p>
            <a:pPr indent="0" lvl="0" marL="0" marR="0" rtl="0" algn="l">
              <a:lnSpc>
                <a:spcPct val="156521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it" sz="12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Comunicazioni migliorate </a:t>
            </a:r>
            <a:r>
              <a:rPr b="0" i="0" lang="it" sz="12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Classroom consente ai docenti di inviare compiti e di avviare le discussioni con la classe in modo istantaneo. Gli studenti possono condividere le risorse o rispondere alle domande nello stream.</a:t>
            </a:r>
            <a:endParaRPr sz="1200"/>
          </a:p>
          <a:p>
            <a:pPr indent="0" lvl="0" marL="0" marR="0" rtl="0" algn="l">
              <a:lnSpc>
                <a:spcPct val="156521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it" sz="12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Conveniente e sicuro </a:t>
            </a:r>
            <a:r>
              <a:rPr b="0" i="0" lang="it" sz="12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Come il resto dei servizi di Google Apps for Education, Classroom non include annunci promozionali, non utilizza mai i tuoi contenuti o i dati degli studenti a fini pubblicitari e viene offerto gratuitamente alle scuole.</a:t>
            </a:r>
            <a:endParaRPr sz="1200"/>
          </a:p>
          <a:p>
            <a:pPr indent="0" lvl="0" marL="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311150" y="444500"/>
            <a:ext cx="8521700" cy="5730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it" sz="3000">
                <a:solidFill>
                  <a:srgbClr val="134F5C"/>
                </a:solidFill>
              </a:rPr>
              <a:t>App per dispositivi mobili</a:t>
            </a:r>
            <a:endParaRPr b="1" sz="3000">
              <a:solidFill>
                <a:srgbClr val="134F5C"/>
              </a:solidFill>
            </a:endParaRPr>
          </a:p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11150" y="1122352"/>
            <a:ext cx="8382600" cy="380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3600"/>
              </a:spcBef>
              <a:spcAft>
                <a:spcPts val="0"/>
              </a:spcAft>
              <a:buClr>
                <a:schemeClr val="dk2"/>
              </a:buClr>
              <a:buFont typeface="Helvetica Neue"/>
              <a:buNone/>
            </a:pPr>
            <a:r>
              <a:t/>
            </a:r>
            <a:endParaRPr/>
          </a:p>
          <a:p>
            <a:pPr indent="0" lvl="0" marL="0" marR="0" rtl="0"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Font typeface="Helvetica Neue"/>
              <a:buNone/>
            </a:pPr>
            <a:r>
              <a:rPr lang="it" sz="3000">
                <a:solidFill>
                  <a:schemeClr val="accent2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Puoi anche utilizzare l'app Classroom sul tuo dispositivo Android o iOS scaricando l’app. sul dispositivo</a:t>
            </a:r>
            <a:endParaRPr b="0" i="0" sz="3000" u="none" cap="none" strike="noStrike">
              <a:solidFill>
                <a:schemeClr val="accent2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accent2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type="title"/>
          </p:nvPr>
        </p:nvSpPr>
        <p:spPr>
          <a:xfrm>
            <a:off x="311150" y="444500"/>
            <a:ext cx="85218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it" sz="3000" u="none" cap="none" strike="noStrike">
                <a:solidFill>
                  <a:srgbClr val="FF0000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Informazioni sui compiti di Classrom</a:t>
            </a:r>
            <a:endParaRPr b="1" sz="3000">
              <a:solidFill>
                <a:srgbClr val="FF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2"/>
          <p:cNvSpPr txBox="1"/>
          <p:nvPr>
            <p:ph idx="1" type="body"/>
          </p:nvPr>
        </p:nvSpPr>
        <p:spPr>
          <a:xfrm>
            <a:off x="311150" y="1152525"/>
            <a:ext cx="8521700" cy="34194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it" sz="18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Classroom integra Documenti Google, Drive e Gmail per consentire ai docenti di creare e raccogliere i compiti senza ricorrere a materiali cartacei. Con Classroom i docenti possono creare un compito, utilizzarlo per più corsi e scegliere la modalità di completamento da parte degli studenti (ad esempio, se ogni studente riceverà una singola copia o se tutti gli studenti lavoreranno con la stessa copia del compito). </a:t>
            </a:r>
            <a:endParaRPr b="1" i="0" sz="1800" u="none" cap="none" strike="noStrike">
              <a:solidFill>
                <a:schemeClr val="accent2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it" sz="18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Il docente può controllare chi ha completato il compito e chi no e inviare un riscontro ai singoli studenti.</a:t>
            </a:r>
            <a:endParaRPr b="1" sz="1800"/>
          </a:p>
          <a:p>
            <a:pPr indent="0" lvl="0" marL="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accent2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/>
          <p:nvPr>
            <p:ph type="title"/>
          </p:nvPr>
        </p:nvSpPr>
        <p:spPr>
          <a:xfrm>
            <a:off x="350825" y="219925"/>
            <a:ext cx="8521800" cy="5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i="0" lang="it" sz="2800" u="none" cap="none" strike="noStrike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</a:rPr>
              <a:t>Flusso di assegnazione di un compito</a:t>
            </a:r>
            <a:endParaRPr b="1">
              <a:solidFill>
                <a:srgbClr val="1155CC"/>
              </a:solidFill>
            </a:endParaRPr>
          </a:p>
        </p:txBody>
      </p:sp>
      <p:sp>
        <p:nvSpPr>
          <p:cNvPr id="68" name="Google Shape;68;p13"/>
          <p:cNvSpPr txBox="1"/>
          <p:nvPr>
            <p:ph idx="1" type="body"/>
          </p:nvPr>
        </p:nvSpPr>
        <p:spPr>
          <a:xfrm>
            <a:off x="350825" y="882901"/>
            <a:ext cx="8528100" cy="316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Helvetica Neue"/>
              <a:buNone/>
            </a:pPr>
            <a:r>
              <a:rPr b="1" i="0" lang="it" sz="1000" u="none" cap="none" strike="noStrike">
                <a:solidFill>
                  <a:srgbClr val="212121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Docente                                                                                                                                                                                                              Studente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Font typeface="Helvetica Neue"/>
              <a:buNone/>
            </a:pPr>
            <a:r>
              <a:rPr b="0" i="0" lang="it" sz="1000" u="none" cap="none" strike="noStrike">
                <a:solidFill>
                  <a:srgbClr val="212121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Il docente crea un compito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Font typeface="Helvetica Neue"/>
              <a:buNone/>
            </a:pPr>
            <a:r>
              <a:rPr b="0" i="0" lang="it" sz="1000" u="none" cap="none" strike="noStrike">
                <a:solidFill>
                  <a:srgbClr val="212121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con un documento Google allegato.</a:t>
            </a:r>
            <a:endParaRPr/>
          </a:p>
          <a:p>
            <a:pPr indent="457200" lvl="0" marL="5029200" marR="0" rtl="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Font typeface="Helvetica Neue"/>
              <a:buNone/>
            </a:pPr>
            <a:r>
              <a:rPr b="0" i="0" lang="it" sz="1000" u="none" cap="none" strike="noStrike">
                <a:solidFill>
                  <a:srgbClr val="212121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Lo studente modifica la copia del compito e la consegna.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Font typeface="Helvetica Neue"/>
              <a:buNone/>
            </a:pPr>
            <a:r>
              <a:rPr b="0" i="0" lang="it" sz="1000" u="none" cap="none" strike="noStrike">
                <a:solidFill>
                  <a:srgbClr val="212121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Il docente valuta il compito.</a:t>
            </a:r>
            <a:endParaRPr/>
          </a:p>
          <a:p>
            <a:pPr indent="457200" lvl="0" marL="502920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212121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Font typeface="Helvetica Neue"/>
              <a:buNone/>
            </a:pPr>
            <a:r>
              <a:rPr b="0" i="0" lang="it" sz="1000" u="none" cap="none" strike="noStrike">
                <a:solidFill>
                  <a:srgbClr val="212121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Lo studente rivede e modifica la copia del compito.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00375" y="996950"/>
            <a:ext cx="1833000" cy="25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1_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3_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_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